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4"/>
    <p:sldMasterId id="2147483794" r:id="rId5"/>
    <p:sldMasterId id="2147483798" r:id="rId6"/>
    <p:sldMasterId id="2147483746" r:id="rId7"/>
    <p:sldMasterId id="2147483750" r:id="rId8"/>
  </p:sldMasterIdLst>
  <p:notesMasterIdLst>
    <p:notesMasterId r:id="rId29"/>
  </p:notesMasterIdLst>
  <p:sldIdLst>
    <p:sldId id="5604" r:id="rId9"/>
    <p:sldId id="5797" r:id="rId10"/>
    <p:sldId id="5878" r:id="rId11"/>
    <p:sldId id="5880" r:id="rId12"/>
    <p:sldId id="5833" r:id="rId13"/>
    <p:sldId id="5850" r:id="rId14"/>
    <p:sldId id="5851" r:id="rId15"/>
    <p:sldId id="272" r:id="rId16"/>
    <p:sldId id="5874" r:id="rId17"/>
    <p:sldId id="5879" r:id="rId18"/>
    <p:sldId id="5869" r:id="rId19"/>
    <p:sldId id="5873" r:id="rId20"/>
    <p:sldId id="5852" r:id="rId21"/>
    <p:sldId id="5803" r:id="rId22"/>
    <p:sldId id="5877" r:id="rId23"/>
    <p:sldId id="5875" r:id="rId24"/>
    <p:sldId id="5883" r:id="rId25"/>
    <p:sldId id="5882" r:id="rId26"/>
    <p:sldId id="5881" r:id="rId27"/>
    <p:sldId id="58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E9A"/>
    <a:srgbClr val="CAD5E7"/>
    <a:srgbClr val="3F1E4E"/>
    <a:srgbClr val="E9EEF4"/>
    <a:srgbClr val="62366E"/>
    <a:srgbClr val="3BBF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94" autoAdjust="0"/>
  </p:normalViewPr>
  <p:slideViewPr>
    <p:cSldViewPr snapToGrid="0">
      <p:cViewPr varScale="1">
        <p:scale>
          <a:sx n="69" d="100"/>
          <a:sy n="69" d="100"/>
        </p:scale>
        <p:origin x="14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75635-CE30-460C-8682-69032AFD55DC}"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0C3E0-0813-49CE-9A92-8E8F1FF7CBB5}" type="slidenum">
              <a:rPr lang="en-US" smtClean="0"/>
              <a:t>‹#›</a:t>
            </a:fld>
            <a:endParaRPr lang="en-US"/>
          </a:p>
        </p:txBody>
      </p:sp>
    </p:spTree>
    <p:extLst>
      <p:ext uri="{BB962C8B-B14F-4D97-AF65-F5344CB8AC3E}">
        <p14:creationId xmlns:p14="http://schemas.microsoft.com/office/powerpoint/2010/main" val="288496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egislature.ohio.gov/legislation/legislation-documents?id=GA134-SB-246"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egislature.ohio.gov/legislation/legislation-documents?id=GA134-HB-515"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premecourt.ohio.gov/Clerk/ecms/#/caseinfo/2022/03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F44740-359B-A643-8687-7CE443E3CF6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09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mn-lt"/>
              </a:rPr>
              <a:t>Some organizations do not see the value of ERM and view it as a distraction. But when done well and consistently, engaging in ERM allows your organization 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mn-lt"/>
              </a:rPr>
              <a:t>Integrate</a:t>
            </a:r>
            <a:r>
              <a:rPr lang="en-US" dirty="0">
                <a:cs typeface="+mn-lt"/>
              </a:rPr>
              <a:t> it with business practices, which results in better information that supports improved decision making and leads to enhanced performance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mn-lt"/>
              </a:rPr>
              <a:t>Enhance</a:t>
            </a:r>
            <a:r>
              <a:rPr lang="en-US" dirty="0">
                <a:cs typeface="+mn-lt"/>
              </a:rPr>
              <a:t> your organization’s focus on value and how you create, preserve and realize value.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mn-lt"/>
              </a:rPr>
              <a:t>Link</a:t>
            </a:r>
            <a:r>
              <a:rPr lang="en-US" dirty="0">
                <a:cs typeface="+mn-lt"/>
              </a:rPr>
              <a:t> to strategy from three different perspectives: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mn-lt"/>
              </a:rPr>
              <a:t>The alignment of mission, vision and core values with business strategy and objectives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mn-lt"/>
              </a:rPr>
              <a:t>The implications of the strategy chosen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mn-lt"/>
              </a:rPr>
              <a:t>The risks involved in executing the strategy</a:t>
            </a:r>
            <a:endParaRPr lang="en-US" dirty="0"/>
          </a:p>
          <a:p>
            <a:endParaRPr lang="en-US" dirty="0"/>
          </a:p>
          <a:p>
            <a:r>
              <a:rPr lang="en-US" dirty="0"/>
              <a:t>OSCPA engaged in its first ERM exercise in 2016, relying on this framework when it was in draft format. We now have an OSCPA board task force in place that reviews our risk framework annually.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F44740-359B-A643-8687-7CE443E3CF6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395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cs typeface="+mn-lt"/>
              </a:rPr>
              <a:t>It's time for our next Quick Poll question. Tell us where you are on implementing ERM in your organization.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F44740-359B-A643-8687-7CE443E3CF6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0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mn-lt"/>
              </a:rPr>
              <a:t>Now, let’s turn our attention to several key legislative developments.</a:t>
            </a:r>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F44740-359B-A643-8687-7CE443E3CF6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62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of the Society’s top legislative </a:t>
            </a:r>
            <a:r>
              <a:rPr lang="en-US" b="0" u="none"/>
              <a:t>priorities </a:t>
            </a:r>
            <a:r>
              <a:rPr lang="en-US" dirty="0"/>
              <a:t>were </a:t>
            </a:r>
            <a:r>
              <a:rPr lang="en-US"/>
              <a:t>recently </a:t>
            </a:r>
            <a:r>
              <a:rPr lang="en-US" dirty="0"/>
              <a:t>signed into law by Gov. DeWine in </a:t>
            </a:r>
            <a:r>
              <a:rPr lang="en-US"/>
              <a:t>June.</a:t>
            </a:r>
          </a:p>
          <a:p>
            <a:endParaRPr lang="en-US" b="1" u="sng" dirty="0"/>
          </a:p>
          <a:p>
            <a:pPr>
              <a:defRPr/>
            </a:pPr>
            <a:r>
              <a:rPr lang="en-US" b="1" u="sng" dirty="0"/>
              <a:t>BID and Business Sales.</a:t>
            </a:r>
            <a:r>
              <a:rPr lang="en-US" dirty="0"/>
              <a:t>  OSCPA achieved a legislative change in response to the Tax Department's audits of resident business sales, which arose from a 2016 Ohio Supreme Court decision that only benefitted non-residents.  This law change will clarify that gains resulting from the sale of an ownership interest in a business are considered business income for Ohio income tax purposes (BID), provided the sale satisfies either of the following: 1) the sale is treated for federal income tax purposes as the sale of assets; or 2) the seller was involved in the day-to-day management of the business during the taxable year in which the sale occurred or during any of the five preceding years.  Without this change, business owners would have continued to leave Ohio to become non-residents before the sale. The goal of this new law was to secure a remedial measure clarifying existing law so it can be applied to current audits.  Our second priority bill deals with </a:t>
            </a:r>
            <a:endParaRPr lang="en-US" dirty="0">
              <a:cs typeface="Calibri"/>
            </a:endParaRPr>
          </a:p>
          <a:p>
            <a:endParaRPr lang="en-US" dirty="0">
              <a:cs typeface="Calibri"/>
            </a:endParaRPr>
          </a:p>
          <a:p>
            <a:r>
              <a:rPr lang="en-US" b="1" u="sng" dirty="0"/>
              <a:t>SALT Deduction Cap Parity.</a:t>
            </a:r>
            <a:r>
              <a:rPr lang="en-US" dirty="0"/>
              <a:t>  Pursuant to a 2020 IRS change, states are permitted to enact legislation to clarify that taxes paid by a pass-through entity don't count towards an owner’s $10,000 SALT deduction cap for federal income tax purposes. As a result, OSCPA secured this Ohio law change authorizing a PTE owner to claim a refundable credit against the owner’s Ohio income tax liability equal to the owner’s proportionate share of the tax paid by the PTE. With Missouri also recently passing their SALT legislation, Ohio and Missouri became the 28th and 29th states to address this issue.</a:t>
            </a:r>
            <a:endParaRPr lang="en-US" dirty="0">
              <a:cs typeface="Calibri"/>
            </a:endParaRPr>
          </a:p>
          <a:p>
            <a:endParaRPr lang="en-US" dirty="0">
              <a:cs typeface="Calibri"/>
            </a:endParaRPr>
          </a:p>
          <a:p>
            <a:r>
              <a:rPr lang="en-US" b="1" u="sng" dirty="0">
                <a:cs typeface="Calibri"/>
                <a:hlinkClick r:id="rId3"/>
              </a:rPr>
              <a:t>Senate</a:t>
            </a:r>
            <a:r>
              <a:rPr lang="en-US" b="1" u="sng" dirty="0">
                <a:hlinkClick r:id="rId3"/>
              </a:rPr>
              <a:t> Bill 246 (SALT cap parity)</a:t>
            </a:r>
            <a:r>
              <a:rPr lang="en-US" dirty="0"/>
              <a:t> was signed on June 14; it takes effect Sept. 13, 2022.  </a:t>
            </a:r>
            <a:r>
              <a:rPr lang="en-US" b="1" u="sng" dirty="0">
                <a:hlinkClick r:id="rId4"/>
              </a:rPr>
              <a:t>House Bill 515</a:t>
            </a:r>
            <a:r>
              <a:rPr lang="en-US" dirty="0"/>
              <a:t> (BID and business sales) was signed on June 24; the effective date is Sept. 23, 2022.  Both bills passed the Senate and House on nearly unanimous votes.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FC1F8-DC52-4339-9EEB-2F3DD15DA2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508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C3C3C"/>
                </a:solidFill>
                <a:latin typeface="Open Sans"/>
                <a:ea typeface="Open Sans"/>
                <a:cs typeface="Open Sans"/>
              </a:rPr>
              <a:t>Looking closer to home on Ohio's</a:t>
            </a:r>
            <a:r>
              <a:rPr lang="en-US" b="0" i="0" dirty="0">
                <a:solidFill>
                  <a:srgbClr val="3C3C3C"/>
                </a:solidFill>
                <a:effectLst/>
                <a:latin typeface="Open Sans"/>
                <a:ea typeface="Open Sans"/>
                <a:cs typeface="Open Sans"/>
              </a:rPr>
              <a:t> </a:t>
            </a:r>
            <a:r>
              <a:rPr lang="en-US" dirty="0">
                <a:solidFill>
                  <a:srgbClr val="3C3C3C"/>
                </a:solidFill>
                <a:latin typeface="Open Sans"/>
                <a:ea typeface="Open Sans"/>
                <a:cs typeface="Open Sans"/>
              </a:rPr>
              <a:t>municipal </a:t>
            </a:r>
            <a:r>
              <a:rPr lang="en-US" b="0" i="0" dirty="0">
                <a:solidFill>
                  <a:srgbClr val="3C3C3C"/>
                </a:solidFill>
                <a:effectLst/>
                <a:latin typeface="Open Sans"/>
                <a:ea typeface="Open Sans"/>
                <a:cs typeface="Open Sans"/>
              </a:rPr>
              <a:t>employer withholding issue</a:t>
            </a:r>
            <a:r>
              <a:rPr lang="en-US" dirty="0">
                <a:solidFill>
                  <a:srgbClr val="3C3C3C"/>
                </a:solidFill>
                <a:latin typeface="Open Sans"/>
                <a:ea typeface="Open Sans"/>
                <a:cs typeface="Open Sans"/>
              </a:rPr>
              <a:t>, remember to download our extensive FAQ guide to get the answers you need to address local income tax challenges involved with a hybrid work environment.  As of January </a:t>
            </a:r>
            <a:r>
              <a:rPr lang="en-US" b="0" i="0" dirty="0">
                <a:solidFill>
                  <a:srgbClr val="3C3C3C"/>
                </a:solidFill>
                <a:effectLst/>
                <a:latin typeface="Open Sans"/>
                <a:ea typeface="Open Sans"/>
                <a:cs typeface="Open Sans"/>
              </a:rPr>
              <a:t>2022 the normal </a:t>
            </a:r>
            <a:r>
              <a:rPr lang="en-US" dirty="0">
                <a:solidFill>
                  <a:srgbClr val="3C3C3C"/>
                </a:solidFill>
                <a:latin typeface="Open Sans"/>
                <a:ea typeface="Open Sans"/>
                <a:cs typeface="Open Sans"/>
              </a:rPr>
              <a:t>withholding</a:t>
            </a:r>
            <a:r>
              <a:rPr lang="en-US" b="0" i="0" dirty="0">
                <a:solidFill>
                  <a:srgbClr val="3C3C3C"/>
                </a:solidFill>
                <a:effectLst/>
                <a:latin typeface="Open Sans"/>
                <a:ea typeface="Open Sans"/>
                <a:cs typeface="Open Sans"/>
              </a:rPr>
              <a:t> </a:t>
            </a:r>
            <a:r>
              <a:rPr lang="en-US" dirty="0">
                <a:solidFill>
                  <a:srgbClr val="3C3C3C"/>
                </a:solidFill>
                <a:latin typeface="Open Sans"/>
                <a:ea typeface="Open Sans"/>
                <a:cs typeface="Open Sans"/>
              </a:rPr>
              <a:t>rules</a:t>
            </a:r>
            <a:r>
              <a:rPr lang="en-US" b="0" i="0" dirty="0">
                <a:solidFill>
                  <a:srgbClr val="3C3C3C"/>
                </a:solidFill>
                <a:effectLst/>
                <a:latin typeface="Open Sans"/>
                <a:ea typeface="Open Sans"/>
                <a:cs typeface="Open Sans"/>
              </a:rPr>
              <a:t> apply at the location where the employee is physically working, just as the law was pre-pandemic.</a:t>
            </a:r>
            <a:r>
              <a:rPr lang="en-US" dirty="0">
                <a:solidFill>
                  <a:srgbClr val="3C3C3C"/>
                </a:solidFill>
                <a:latin typeface="Open Sans"/>
                <a:ea typeface="Open Sans"/>
                <a:cs typeface="Open Sans"/>
              </a:rPr>
              <a:t> </a:t>
            </a:r>
          </a:p>
          <a:p>
            <a:endParaRPr lang="en-US">
              <a:cs typeface="Calibri"/>
            </a:endParaRPr>
          </a:p>
          <a:p>
            <a:r>
              <a:rPr lang="en-US" b="1" dirty="0"/>
              <a:t>Municipal Income Withholding and Refunds: </a:t>
            </a:r>
            <a:r>
              <a:rPr lang="en-US" dirty="0"/>
              <a:t>Several cases were filed in Ohio questioning the constitutionality of requiring individual taxpayers to pay income tax to municipalities where they neither live nor physically worked.  OSCPA worked hard to secure a solution on this issue which resulted in the legislature allowing 2021 refunds. Two cases have reached the Ohio Supreme Court dealing with the 2020 refunds. Both were decided against the taxpayers at the appellate level, and the Ohio Supreme Court declined to hear the first appeal (Columbus) in March 2022. However, the Ohio Supreme Court voted 4-3 on June 7, 2022 to take up the second case (Cincinnati), </a:t>
            </a:r>
            <a:r>
              <a:rPr lang="en-US" dirty="0">
                <a:hlinkClick r:id="rId3"/>
              </a:rPr>
              <a:t>Schaad v. Alder</a:t>
            </a:r>
            <a:r>
              <a:rPr lang="en-US" dirty="0"/>
              <a:t>. OSCPA agrees with the taxpayer's constitutionality concerns and will file an amicus brief mid-August. The Court has yet to set a hearing schedule, but the case likely will not have oral arguments until late 2022 or early 2023, leaving 2020 </a:t>
            </a:r>
            <a:r>
              <a:rPr lang="en-US" dirty="0" err="1"/>
              <a:t>muni</a:t>
            </a:r>
            <a:r>
              <a:rPr lang="en-US" dirty="0"/>
              <a:t> tax refunds up in the air until a decision is released. </a:t>
            </a:r>
            <a:endParaRPr lang="en-US" dirty="0">
              <a:cs typeface="Calibri"/>
            </a:endParaRPr>
          </a:p>
          <a:p>
            <a:endParaRPr lang="en-US" dirty="0"/>
          </a:p>
          <a:p>
            <a:r>
              <a:rPr lang="en-US" b="1" dirty="0"/>
              <a:t>House Bill 519: </a:t>
            </a:r>
            <a:r>
              <a:rPr lang="en-US" dirty="0"/>
              <a:t>Another pending OSCPA legislative priority seeks to make two changes to the administration and enforcement of municipal income taxes: (1) limits the circumstances under which municipal income tax inquiries or notices may be sent to a taxpayer who has received a </a:t>
            </a:r>
            <a:r>
              <a:rPr lang="en-US" b="1" i="1" dirty="0"/>
              <a:t>filing extension</a:t>
            </a:r>
            <a:r>
              <a:rPr lang="en-US" dirty="0"/>
              <a:t>; and (2) limits the late fees that may be imposed on a taxpayer for failing to </a:t>
            </a:r>
            <a:r>
              <a:rPr lang="en-US" b="1" i="1" dirty="0"/>
              <a:t>timely file</a:t>
            </a:r>
            <a:r>
              <a:rPr lang="en-US" dirty="0"/>
              <a:t> municipal income tax returns.  H.B. 519 passed the House 61-29 on March 30, 2022 and is awaiting hearings in the Senate Ways &amp; Means Committee.  The Society will testify in support as we did in the House.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FC1F8-DC52-4339-9EEB-2F3DD15DA2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520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our last Quick Poll question aims to take a pulse check on what you think about Ohio's </a:t>
            </a:r>
            <a:r>
              <a:rPr lang="en-US" dirty="0" err="1">
                <a:cs typeface="Calibri"/>
              </a:rPr>
              <a:t>muni</a:t>
            </a:r>
            <a:r>
              <a:rPr lang="en-US" dirty="0">
                <a:cs typeface="Calibri"/>
              </a:rPr>
              <a:t> tax system?</a:t>
            </a:r>
          </a:p>
        </p:txBody>
      </p:sp>
      <p:sp>
        <p:nvSpPr>
          <p:cNvPr id="4" name="Slide Number Placeholder 3"/>
          <p:cNvSpPr>
            <a:spLocks noGrp="1"/>
          </p:cNvSpPr>
          <p:nvPr>
            <p:ph type="sldNum" sz="quarter" idx="5"/>
          </p:nvPr>
        </p:nvSpPr>
        <p:spPr/>
        <p:txBody>
          <a:bodyPr/>
          <a:lstStyle/>
          <a:p>
            <a:fld id="{BCA0C3E0-0813-49CE-9A92-8E8F1FF7CBB5}" type="slidenum">
              <a:rPr lang="en-US" smtClean="0"/>
              <a:t>16</a:t>
            </a:fld>
            <a:endParaRPr lang="en-US"/>
          </a:p>
        </p:txBody>
      </p:sp>
    </p:spTree>
    <p:extLst>
      <p:ext uri="{BB962C8B-B14F-4D97-AF65-F5344CB8AC3E}">
        <p14:creationId xmlns:p14="http://schemas.microsoft.com/office/powerpoint/2010/main" val="2041049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encourage you to register for one of this year's Ohio Accounting Shows. </a:t>
            </a:r>
            <a:r>
              <a:rPr lang="en-US" dirty="0"/>
              <a:t>It's your chance to hear from</a:t>
            </a:r>
            <a:r>
              <a:rPr lang="en-US" dirty="0">
                <a:cs typeface="Calibri"/>
              </a:rPr>
              <a:t> global, national and local thought leaders, including futurist Lisa Bodell leading a general session titled Killing Complexity: Why Simplicity Wins. I will also be providing an update on the profession during a general session. In addition to getting core technical updates, you can fulfill your ethics requirement and hone your skills in nine core competencies across 10 tracks. Visit </a:t>
            </a:r>
            <a:r>
              <a:rPr lang="en-US" dirty="0" err="1">
                <a:cs typeface="Calibri"/>
              </a:rPr>
              <a:t>MyOSCPA</a:t>
            </a:r>
            <a:r>
              <a:rPr lang="en-US" dirty="0">
                <a:cs typeface="Calibri"/>
              </a:rPr>
              <a:t> to register.</a:t>
            </a:r>
          </a:p>
        </p:txBody>
      </p:sp>
      <p:sp>
        <p:nvSpPr>
          <p:cNvPr id="4" name="Slide Number Placeholder 3"/>
          <p:cNvSpPr>
            <a:spLocks noGrp="1"/>
          </p:cNvSpPr>
          <p:nvPr>
            <p:ph type="sldNum" sz="quarter" idx="5"/>
          </p:nvPr>
        </p:nvSpPr>
        <p:spPr/>
        <p:txBody>
          <a:bodyPr/>
          <a:lstStyle/>
          <a:p>
            <a:fld id="{BCA0C3E0-0813-49CE-9A92-8E8F1FF7CBB5}" type="slidenum">
              <a:rPr lang="en-US" smtClean="0"/>
              <a:t>17</a:t>
            </a:fld>
            <a:endParaRPr lang="en-US"/>
          </a:p>
        </p:txBody>
      </p:sp>
    </p:spTree>
    <p:extLst>
      <p:ext uri="{BB962C8B-B14F-4D97-AF65-F5344CB8AC3E}">
        <p14:creationId xmlns:p14="http://schemas.microsoft.com/office/powerpoint/2010/main" val="173250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election year, so your voice and vote matter more than ever. </a:t>
            </a:r>
            <a:r>
              <a:rPr lang="en-US" dirty="0">
                <a:cs typeface="Calibri"/>
              </a:rPr>
              <a:t>Be sure to join us September 30 to see why at Advocacy in Action. This program gives you an inside look at the inner workings of the Ohio Supreme Court, the value lawmakers place on your involvement, and the thought process involved in OSCPA's legislative agenda. Visit ohiocpa.com/AIA to learn more and register.</a:t>
            </a:r>
          </a:p>
        </p:txBody>
      </p:sp>
      <p:sp>
        <p:nvSpPr>
          <p:cNvPr id="4" name="Slide Number Placeholder 3"/>
          <p:cNvSpPr>
            <a:spLocks noGrp="1"/>
          </p:cNvSpPr>
          <p:nvPr>
            <p:ph type="sldNum" sz="quarter" idx="5"/>
          </p:nvPr>
        </p:nvSpPr>
        <p:spPr/>
        <p:txBody>
          <a:bodyPr/>
          <a:lstStyle/>
          <a:p>
            <a:fld id="{BCA0C3E0-0813-49CE-9A92-8E8F1FF7CBB5}" type="slidenum">
              <a:rPr lang="en-US" smtClean="0"/>
              <a:t>18</a:t>
            </a:fld>
            <a:endParaRPr lang="en-US"/>
          </a:p>
        </p:txBody>
      </p:sp>
    </p:spTree>
    <p:extLst>
      <p:ext uri="{BB962C8B-B14F-4D97-AF65-F5344CB8AC3E}">
        <p14:creationId xmlns:p14="http://schemas.microsoft.com/office/powerpoint/2010/main" val="46928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finally, I'd like to call your attention to the variety of learning events we've assembled to help you get a handle on ESG and advisory services. For details or to register, visit my.ohiocpa.com and search for ESG and advisory.10:</a:t>
            </a:r>
          </a:p>
        </p:txBody>
      </p:sp>
      <p:sp>
        <p:nvSpPr>
          <p:cNvPr id="4" name="Slide Number Placeholder 3"/>
          <p:cNvSpPr>
            <a:spLocks noGrp="1"/>
          </p:cNvSpPr>
          <p:nvPr>
            <p:ph type="sldNum" sz="quarter" idx="5"/>
          </p:nvPr>
        </p:nvSpPr>
        <p:spPr/>
        <p:txBody>
          <a:bodyPr/>
          <a:lstStyle/>
          <a:p>
            <a:fld id="{BCA0C3E0-0813-49CE-9A92-8E8F1FF7CBB5}" type="slidenum">
              <a:rPr lang="en-US" smtClean="0"/>
              <a:t>19</a:t>
            </a:fld>
            <a:endParaRPr lang="en-US"/>
          </a:p>
        </p:txBody>
      </p:sp>
    </p:spTree>
    <p:extLst>
      <p:ext uri="{BB962C8B-B14F-4D97-AF65-F5344CB8AC3E}">
        <p14:creationId xmlns:p14="http://schemas.microsoft.com/office/powerpoint/2010/main" val="326046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all we have time for today. Thank you for tuning in. We hope to see you at our three remaining Town Halls.</a:t>
            </a:r>
          </a:p>
        </p:txBody>
      </p:sp>
      <p:sp>
        <p:nvSpPr>
          <p:cNvPr id="4" name="Slide Number Placeholder 3"/>
          <p:cNvSpPr>
            <a:spLocks noGrp="1"/>
          </p:cNvSpPr>
          <p:nvPr>
            <p:ph type="sldNum" sz="quarter" idx="5"/>
          </p:nvPr>
        </p:nvSpPr>
        <p:spPr/>
        <p:txBody>
          <a:bodyPr/>
          <a:lstStyle/>
          <a:p>
            <a:fld id="{BCA0C3E0-0813-49CE-9A92-8E8F1FF7CBB5}" type="slidenum">
              <a:rPr lang="en-US" smtClean="0"/>
              <a:t>20</a:t>
            </a:fld>
            <a:endParaRPr lang="en-US"/>
          </a:p>
        </p:txBody>
      </p:sp>
    </p:spTree>
    <p:extLst>
      <p:ext uri="{BB962C8B-B14F-4D97-AF65-F5344CB8AC3E}">
        <p14:creationId xmlns:p14="http://schemas.microsoft.com/office/powerpoint/2010/main" val="23758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A0C3E0-0813-49CE-9A92-8E8F1FF7CBB5}" type="slidenum">
              <a:rPr lang="en-US" smtClean="0"/>
              <a:t>2</a:t>
            </a:fld>
            <a:endParaRPr lang="en-US"/>
          </a:p>
        </p:txBody>
      </p:sp>
    </p:spTree>
    <p:extLst>
      <p:ext uri="{BB962C8B-B14F-4D97-AF65-F5344CB8AC3E}">
        <p14:creationId xmlns:p14="http://schemas.microsoft.com/office/powerpoint/2010/main" val="383803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0C3E0-0813-49CE-9A92-8E8F1FF7CBB5}" type="slidenum">
              <a:rPr lang="en-US" smtClean="0"/>
              <a:t>3</a:t>
            </a:fld>
            <a:endParaRPr lang="en-US"/>
          </a:p>
        </p:txBody>
      </p:sp>
    </p:spTree>
    <p:extLst>
      <p:ext uri="{BB962C8B-B14F-4D97-AF65-F5344CB8AC3E}">
        <p14:creationId xmlns:p14="http://schemas.microsoft.com/office/powerpoint/2010/main" val="205657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0C3E0-0813-49CE-9A92-8E8F1FF7CBB5}" type="slidenum">
              <a:rPr lang="en-US" smtClean="0"/>
              <a:t>5</a:t>
            </a:fld>
            <a:endParaRPr lang="en-US"/>
          </a:p>
        </p:txBody>
      </p:sp>
    </p:spTree>
    <p:extLst>
      <p:ext uri="{BB962C8B-B14F-4D97-AF65-F5344CB8AC3E}">
        <p14:creationId xmlns:p14="http://schemas.microsoft.com/office/powerpoint/2010/main" val="306777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6A6E16-A288-4897-AC13-341A55E9BFAE}" type="slidenum">
              <a:rPr lang="en-US" smtClean="0"/>
              <a:t>6</a:t>
            </a:fld>
            <a:endParaRPr lang="en-US"/>
          </a:p>
        </p:txBody>
      </p:sp>
    </p:spTree>
    <p:extLst>
      <p:ext uri="{BB962C8B-B14F-4D97-AF65-F5344CB8AC3E}">
        <p14:creationId xmlns:p14="http://schemas.microsoft.com/office/powerpoint/2010/main" val="278591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the OSCPA Town Hall! Today, we’re going to discuss the topic of cybersecurity: from emerging threats that need to be on your radar to measures you need to put in place to protect your organization. We’ll also discuss this topic through the broader lens of enterprise risk management and what that means for your business. Finally, we’ll update you on legislative and regulatory developments we’re monitoring on your behalf. We have a full agenda, so let’s get started!</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BCA0C3E0-0813-49CE-9A92-8E8F1FF7CBB5}" type="slidenum">
              <a:rPr lang="en-US" smtClean="0"/>
              <a:t>7</a:t>
            </a:fld>
            <a:endParaRPr lang="en-US"/>
          </a:p>
        </p:txBody>
      </p:sp>
    </p:spTree>
    <p:extLst>
      <p:ext uri="{BB962C8B-B14F-4D97-AF65-F5344CB8AC3E}">
        <p14:creationId xmlns:p14="http://schemas.microsoft.com/office/powerpoint/2010/main" val="328019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pleased to welcome Jake Nix as our guest for today’s Town Hall. Jake is Founder &amp; CEO of </a:t>
            </a:r>
            <a:r>
              <a:rPr lang="en-US" dirty="0" err="1"/>
              <a:t>RISCPoint</a:t>
            </a:r>
            <a:r>
              <a:rPr lang="en-US" dirty="0"/>
              <a:t>, a business-focused risk, technology and cybersecurity consulting group. Jake is also an Ohio CPA/PAC board member and member of OSCPA. Prior to founding </a:t>
            </a:r>
            <a:r>
              <a:rPr lang="en-US" dirty="0" err="1"/>
              <a:t>RISCPoint</a:t>
            </a:r>
            <a:r>
              <a:rPr lang="en-US" dirty="0"/>
              <a:t>, Jake served in a global risk and controls transformation role working with firm leadership and executives to shape firm methodology and design innovative compliance programs for Fortune 500 clients. Jake, welcome to today’s Town Hall!</a:t>
            </a:r>
          </a:p>
          <a:p>
            <a:endParaRPr lang="en-US" dirty="0"/>
          </a:p>
          <a:p>
            <a:pPr>
              <a:buFont typeface="Arial"/>
            </a:pPr>
            <a:endParaRPr lang="en-US" dirty="0">
              <a:ea typeface="Calibri"/>
              <a:cs typeface="Calibri"/>
            </a:endParaRPr>
          </a:p>
          <a:p>
            <a:pPr>
              <a:buFont typeface="Arial"/>
            </a:pPr>
            <a:r>
              <a:rPr lang="en-US" dirty="0">
                <a:ea typeface="Calibri"/>
                <a:cs typeface="Calibri"/>
              </a:rPr>
              <a:t>** QUESTIONS FOR JAKE **</a:t>
            </a:r>
          </a:p>
          <a:p>
            <a:pPr>
              <a:buFont typeface="Arial"/>
            </a:pPr>
            <a:endParaRPr lang="en-US" dirty="0">
              <a:ea typeface="Calibri"/>
              <a:cs typeface="Calibri"/>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Why should cybersecurity be a priority for organizations?</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What are some of the most common risks and hacks associated with inadequate cybersecurity controls? What are the worst ones you’ve seen?</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With the risks we've discussed I understand there are programs our members might want to know about.  Where would you start with a cyber program and what can be the strategic advantage of implementing a program?</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Why is risk management so important and how is the best way to approach it? (EX:  vendor risk management often being overlooked, Shadow IT, finding IT experts)</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We hear from some organizations that they are too small to deal with all of this because of time challenges, cost challenges, etc.   What would you say to them?  (EX:  it’s a myth, all the options are way out of my budget)</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Is there anything else we didn’t touch on that our members need to know?</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You’ve unpacked a lot in a short time this morning.  What are the top 2-3 points Ohio CPAs should take away from today’s discussion?</a:t>
            </a:r>
            <a:endParaRPr lang="en-US" sz="1800" dirty="0">
              <a:effectLst/>
              <a:latin typeface="Calibri" panose="020F0502020204030204" pitchFamily="34" charset="0"/>
              <a:ea typeface="Calibri" panose="020F0502020204030204" pitchFamily="34" charset="0"/>
            </a:endParaRPr>
          </a:p>
          <a:p>
            <a:pPr>
              <a:buFont typeface="Arial"/>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A6E16-A288-4897-AC13-341A55E9BF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17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for our first Quick Poll, we’d like to get your take on which cyber risk area concerns you the most.</a:t>
            </a:r>
          </a:p>
        </p:txBody>
      </p:sp>
      <p:sp>
        <p:nvSpPr>
          <p:cNvPr id="4" name="Slide Number Placeholder 3"/>
          <p:cNvSpPr>
            <a:spLocks noGrp="1"/>
          </p:cNvSpPr>
          <p:nvPr>
            <p:ph type="sldNum" sz="quarter" idx="5"/>
          </p:nvPr>
        </p:nvSpPr>
        <p:spPr/>
        <p:txBody>
          <a:bodyPr/>
          <a:lstStyle/>
          <a:p>
            <a:fld id="{BCA0C3E0-0813-49CE-9A92-8E8F1FF7CBB5}" type="slidenum">
              <a:rPr lang="en-US" smtClean="0"/>
              <a:t>9</a:t>
            </a:fld>
            <a:endParaRPr lang="en-US"/>
          </a:p>
        </p:txBody>
      </p:sp>
    </p:spTree>
    <p:extLst>
      <p:ext uri="{BB962C8B-B14F-4D97-AF65-F5344CB8AC3E}">
        <p14:creationId xmlns:p14="http://schemas.microsoft.com/office/powerpoint/2010/main" val="406602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Jake just discussed, Enterprise Risk Management, or ERM, is important to all organizations, regardless of size—particularly in light of the current environment. And cybersecurity is just one aspect to be examined through an ERM process. This graphic illustrates the five components of the COSO ERM framework and shows how the interplay between components is crucial to generating enhanced value: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mn-lt"/>
              </a:rPr>
              <a:t>Governance and Culture</a:t>
            </a:r>
            <a:r>
              <a:rPr lang="en-US" dirty="0">
                <a:cs typeface="+mn-lt"/>
              </a:rPr>
              <a:t>: As any good strategy does, it starts with your mission, vision &amp; core values—the drivers of your organization. Spending time here ensures you’re setting your organization up for success as it requires you to define the culture you seek to create, the operating structure and board oversight, and your commitment to your core values, which ultimately impacts your ability to attract, retain and develop top talent.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mn-lt"/>
              </a:rPr>
              <a:t>Strategy &amp; Objective-Setting</a:t>
            </a:r>
            <a:r>
              <a:rPr lang="en-US" dirty="0">
                <a:cs typeface="+mn-lt"/>
              </a:rPr>
              <a:t>: This is where you analyze business context and define your risk appetite. Based on that appetite, you evaluate alternative strategies and develop your business objectives.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mn-lt"/>
              </a:rPr>
              <a:t>Performance:</a:t>
            </a:r>
            <a:r>
              <a:rPr lang="en-US" dirty="0">
                <a:cs typeface="+mn-lt"/>
              </a:rPr>
              <a:t> At this stage, you dial in on the risks associated with your strategy. You identify and prioritize your organization’s risks and assess their severity. Then you implement risk responses through a portfolio view of the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mn-lt"/>
              </a:rPr>
              <a:t>Review &amp; Revision</a:t>
            </a:r>
            <a:r>
              <a:rPr lang="en-US" dirty="0">
                <a:cs typeface="+mn-lt"/>
              </a:rPr>
              <a:t>: As with any good strategy, you monitor, assess and refine with an eye to continuous improvement of the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cs typeface="+mn-lt"/>
              </a:rPr>
              <a:t>Information, Communication &amp; Reporting</a:t>
            </a:r>
            <a:r>
              <a:rPr lang="en-US" dirty="0">
                <a:cs typeface="+mn-lt"/>
              </a:rPr>
              <a:t>: Leveraging information and technology, this is the stage where you communicate risk information, including reporting on risk, culture and performance.</a:t>
            </a:r>
            <a:br>
              <a:rPr lang="en-US" dirty="0">
                <a:cs typeface="+mn-lt"/>
              </a:rPr>
            </a:b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F44740-359B-A643-8687-7CE443E3CF6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701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grpSp>
        <p:nvGrpSpPr>
          <p:cNvPr id="25" name="Google Shape;25;p175"/>
          <p:cNvGrpSpPr/>
          <p:nvPr/>
        </p:nvGrpSpPr>
        <p:grpSpPr>
          <a:xfrm>
            <a:off x="-1" y="-3"/>
            <a:ext cx="12192001" cy="6858003"/>
            <a:chOff x="-1" y="-2"/>
            <a:chExt cx="12192001" cy="6858002"/>
          </a:xfrm>
        </p:grpSpPr>
        <p:pic>
          <p:nvPicPr>
            <p:cNvPr id="26" name="Google Shape;26;p175"/>
            <p:cNvPicPr preferRelativeResize="0"/>
            <p:nvPr/>
          </p:nvPicPr>
          <p:blipFill rotWithShape="1">
            <a:blip r:embed="rId2">
              <a:alphaModFix/>
            </a:blip>
            <a:srcRect/>
            <a:stretch/>
          </p:blipFill>
          <p:spPr>
            <a:xfrm>
              <a:off x="0" y="-2"/>
              <a:ext cx="12192000" cy="6858002"/>
            </a:xfrm>
            <a:prstGeom prst="rect">
              <a:avLst/>
            </a:prstGeom>
            <a:noFill/>
            <a:ln>
              <a:noFill/>
            </a:ln>
          </p:spPr>
        </p:pic>
        <p:sp>
          <p:nvSpPr>
            <p:cNvPr id="27" name="Google Shape;27;p175"/>
            <p:cNvSpPr/>
            <p:nvPr/>
          </p:nvSpPr>
          <p:spPr>
            <a:xfrm>
              <a:off x="-1" y="3669"/>
              <a:ext cx="9595492" cy="1710506"/>
            </a:xfrm>
            <a:prstGeom prst="rect">
              <a:avLst/>
            </a:prstGeom>
            <a:solidFill>
              <a:srgbClr val="80CB27">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1"/>
                </a:solidFill>
                <a:latin typeface="Arial"/>
                <a:ea typeface="Arial"/>
                <a:cs typeface="Arial"/>
                <a:sym typeface="Arial"/>
              </a:endParaRPr>
            </a:p>
          </p:txBody>
        </p:sp>
        <p:sp>
          <p:nvSpPr>
            <p:cNvPr id="28" name="Google Shape;28;p175"/>
            <p:cNvSpPr/>
            <p:nvPr/>
          </p:nvSpPr>
          <p:spPr>
            <a:xfrm>
              <a:off x="1856096" y="-1"/>
              <a:ext cx="10335904" cy="6858001"/>
            </a:xfrm>
            <a:custGeom>
              <a:avLst/>
              <a:gdLst/>
              <a:ahLst/>
              <a:cxnLst/>
              <a:rect l="l" t="t" r="r" b="b"/>
              <a:pathLst>
                <a:path w="10335904" h="6858001" extrusionOk="0">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rgbClr val="482852">
                <a:alpha val="8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1"/>
                </a:solidFill>
                <a:latin typeface="Arial"/>
                <a:ea typeface="Arial"/>
                <a:cs typeface="Arial"/>
                <a:sym typeface="Arial"/>
              </a:endParaRPr>
            </a:p>
          </p:txBody>
        </p:sp>
        <p:sp>
          <p:nvSpPr>
            <p:cNvPr id="29" name="Google Shape;29;p175"/>
            <p:cNvSpPr/>
            <p:nvPr/>
          </p:nvSpPr>
          <p:spPr>
            <a:xfrm>
              <a:off x="1" y="5137760"/>
              <a:ext cx="1856096" cy="1713805"/>
            </a:xfrm>
            <a:prstGeom prst="rect">
              <a:avLst/>
            </a:prstGeom>
            <a:solidFill>
              <a:srgbClr val="1A5273">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1"/>
                </a:solidFill>
                <a:latin typeface="Arial"/>
                <a:ea typeface="Arial"/>
                <a:cs typeface="Arial"/>
                <a:sym typeface="Arial"/>
              </a:endParaRPr>
            </a:p>
          </p:txBody>
        </p:sp>
        <p:sp>
          <p:nvSpPr>
            <p:cNvPr id="30" name="Google Shape;30;p175"/>
            <p:cNvSpPr/>
            <p:nvPr/>
          </p:nvSpPr>
          <p:spPr>
            <a:xfrm>
              <a:off x="0" y="1714248"/>
              <a:ext cx="6782937" cy="3423441"/>
            </a:xfrm>
            <a:custGeom>
              <a:avLst/>
              <a:gdLst/>
              <a:ahLst/>
              <a:cxnLst/>
              <a:rect l="l" t="t" r="r" b="b"/>
              <a:pathLst>
                <a:path w="6782937" h="3423441" extrusionOk="0">
                  <a:moveTo>
                    <a:pt x="0" y="0"/>
                  </a:moveTo>
                  <a:lnTo>
                    <a:pt x="6782937" y="0"/>
                  </a:lnTo>
                  <a:lnTo>
                    <a:pt x="6782937" y="1703200"/>
                  </a:lnTo>
                  <a:lnTo>
                    <a:pt x="4165601" y="1703200"/>
                  </a:lnTo>
                  <a:lnTo>
                    <a:pt x="4165601" y="3423441"/>
                  </a:lnTo>
                  <a:lnTo>
                    <a:pt x="0" y="3423441"/>
                  </a:lnTo>
                  <a:lnTo>
                    <a:pt x="0" y="0"/>
                  </a:lnTo>
                  <a:close/>
                </a:path>
              </a:pathLst>
            </a:custGeom>
            <a:solidFill>
              <a:srgbClr val="2C8F80">
                <a:alpha val="8117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1"/>
                </a:solidFill>
                <a:latin typeface="Arial"/>
                <a:ea typeface="Arial"/>
                <a:cs typeface="Arial"/>
                <a:sym typeface="Arial"/>
              </a:endParaRPr>
            </a:p>
          </p:txBody>
        </p:sp>
      </p:grpSp>
      <p:sp>
        <p:nvSpPr>
          <p:cNvPr id="31" name="Google Shape;31;p175"/>
          <p:cNvSpPr txBox="1">
            <a:spLocks noGrp="1"/>
          </p:cNvSpPr>
          <p:nvPr>
            <p:ph type="ctrTitle"/>
          </p:nvPr>
        </p:nvSpPr>
        <p:spPr>
          <a:xfrm>
            <a:off x="4296228" y="3485758"/>
            <a:ext cx="7440112" cy="171380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lt1"/>
              </a:buClr>
              <a:buSzPts val="4400"/>
              <a:buFont typeface="Arial"/>
              <a:buNone/>
              <a:defRPr sz="5867"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5"/>
          <p:cNvSpPr txBox="1">
            <a:spLocks noGrp="1"/>
          </p:cNvSpPr>
          <p:nvPr>
            <p:ph type="subTitle" idx="1"/>
          </p:nvPr>
        </p:nvSpPr>
        <p:spPr>
          <a:xfrm>
            <a:off x="4296228" y="5291638"/>
            <a:ext cx="7440112" cy="855919"/>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chemeClr val="lt1"/>
              </a:buClr>
              <a:buSzPts val="1800"/>
              <a:buNone/>
              <a:defRPr sz="2400">
                <a:solidFill>
                  <a:schemeClr val="lt1"/>
                </a:solidFill>
              </a:defRPr>
            </a:lvl1pPr>
            <a:lvl2pPr lvl="1" algn="ctr">
              <a:lnSpc>
                <a:spcPct val="90000"/>
              </a:lnSpc>
              <a:spcBef>
                <a:spcPts val="500"/>
              </a:spcBef>
              <a:spcAft>
                <a:spcPts val="0"/>
              </a:spcAft>
              <a:buClr>
                <a:schemeClr val="accent4"/>
              </a:buClr>
              <a:buSzPts val="1500"/>
              <a:buNone/>
              <a:defRPr sz="2000"/>
            </a:lvl2pPr>
            <a:lvl3pPr lvl="2" algn="ctr">
              <a:lnSpc>
                <a:spcPct val="90000"/>
              </a:lnSpc>
              <a:spcBef>
                <a:spcPts val="800"/>
              </a:spcBef>
              <a:spcAft>
                <a:spcPts val="0"/>
              </a:spcAft>
              <a:buClr>
                <a:srgbClr val="3D3D3D"/>
              </a:buClr>
              <a:buSzPts val="1350"/>
              <a:buNone/>
              <a:defRPr sz="1800"/>
            </a:lvl3pPr>
            <a:lvl4pPr lvl="3" algn="ctr">
              <a:lnSpc>
                <a:spcPct val="90000"/>
              </a:lnSpc>
              <a:spcBef>
                <a:spcPts val="533"/>
              </a:spcBef>
              <a:spcAft>
                <a:spcPts val="0"/>
              </a:spcAft>
              <a:buSzPts val="1200"/>
              <a:buNone/>
              <a:defRPr sz="1600"/>
            </a:lvl4pPr>
            <a:lvl5pPr lvl="4" algn="ctr">
              <a:lnSpc>
                <a:spcPct val="90000"/>
              </a:lnSpc>
              <a:spcBef>
                <a:spcPts val="533"/>
              </a:spcBef>
              <a:spcAft>
                <a:spcPts val="0"/>
              </a:spcAft>
              <a:buClr>
                <a:srgbClr val="3D3D3D"/>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33" name="Google Shape;33;p175"/>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pic>
        <p:nvPicPr>
          <p:cNvPr id="19" name="Google Shape;16;p1">
            <a:extLst>
              <a:ext uri="{FF2B5EF4-FFF2-40B4-BE49-F238E27FC236}">
                <a16:creationId xmlns:a16="http://schemas.microsoft.com/office/drawing/2014/main" id="{EF68214A-C84F-4F36-833B-9FA63AAC350E}"/>
              </a:ext>
            </a:extLst>
          </p:cNvPr>
          <p:cNvPicPr preferRelativeResize="0"/>
          <p:nvPr userDrawn="1"/>
        </p:nvPicPr>
        <p:blipFill rotWithShape="1">
          <a:blip r:embed="rId3">
            <a:alphaModFix/>
            <a:biLevel thresh="25000"/>
          </a:blip>
          <a:srcRect/>
          <a:stretch/>
        </p:blipFill>
        <p:spPr>
          <a:xfrm>
            <a:off x="9809300" y="484815"/>
            <a:ext cx="2172535" cy="526267"/>
          </a:xfrm>
          <a:prstGeom prst="rect">
            <a:avLst/>
          </a:prstGeom>
          <a:noFill/>
          <a:ln>
            <a:noFill/>
          </a:ln>
        </p:spPr>
      </p:pic>
    </p:spTree>
    <p:extLst>
      <p:ext uri="{BB962C8B-B14F-4D97-AF65-F5344CB8AC3E}">
        <p14:creationId xmlns:p14="http://schemas.microsoft.com/office/powerpoint/2010/main" val="111304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1"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4498158"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8081915"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715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80C0-D98B-EA43-86D1-48D2181063B9}"/>
              </a:ext>
            </a:extLst>
          </p:cNvPr>
          <p:cNvSpPr>
            <a:spLocks noGrp="1"/>
          </p:cNvSpPr>
          <p:nvPr>
            <p:ph type="title"/>
          </p:nvPr>
        </p:nvSpPr>
        <p:spPr>
          <a:xfrm>
            <a:off x="914400" y="356024"/>
            <a:ext cx="10363200" cy="92821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4FFD2-FBB6-4946-87E3-761AAA231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306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0207F9B-5221-9747-94BD-B7B485D1D771}"/>
              </a:ext>
            </a:extLst>
          </p:cNvPr>
          <p:cNvSpPr>
            <a:spLocks noGrp="1"/>
          </p:cNvSpPr>
          <p:nvPr userDrawn="1">
            <p:ph type="ctrTitle"/>
          </p:nvPr>
        </p:nvSpPr>
        <p:spPr>
          <a:xfrm>
            <a:off x="4254500" y="3539169"/>
            <a:ext cx="7562187" cy="1607154"/>
          </a:xfrm>
        </p:spPr>
        <p:txBody>
          <a:bodyPr anchor="b">
            <a:noAutofit/>
          </a:bodyPr>
          <a:lstStyle>
            <a:lvl1pPr algn="r">
              <a:lnSpc>
                <a:spcPts val="4240"/>
              </a:lnSpc>
              <a:defRPr sz="4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50BF5F0D-7550-7346-8938-F5E13746D14E}"/>
              </a:ext>
            </a:extLst>
          </p:cNvPr>
          <p:cNvSpPr>
            <a:spLocks noGrp="1"/>
          </p:cNvSpPr>
          <p:nvPr userDrawn="1">
            <p:ph type="subTitle" idx="1" hasCustomPrompt="1"/>
          </p:nvPr>
        </p:nvSpPr>
        <p:spPr>
          <a:xfrm>
            <a:off x="4254500" y="5289198"/>
            <a:ext cx="7562187" cy="563462"/>
          </a:xfrm>
        </p:spPr>
        <p:txBody>
          <a:bodyPr>
            <a:noAutofit/>
          </a:bodyPr>
          <a:lstStyle>
            <a:lvl1pPr marL="0" indent="0" algn="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106867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
        <p:nvSpPr>
          <p:cNvPr id="4" name="TextBox 3">
            <a:extLst>
              <a:ext uri="{FF2B5EF4-FFF2-40B4-BE49-F238E27FC236}">
                <a16:creationId xmlns:a16="http://schemas.microsoft.com/office/drawing/2014/main" id="{6AE36EF0-8C29-EA4D-9011-707B9A2643D6}"/>
              </a:ext>
            </a:extLst>
          </p:cNvPr>
          <p:cNvSpPr txBox="1"/>
          <p:nvPr userDrawn="1"/>
        </p:nvSpPr>
        <p:spPr>
          <a:xfrm>
            <a:off x="4361202" y="3852643"/>
            <a:ext cx="2380780" cy="584775"/>
          </a:xfrm>
          <a:prstGeom prst="rect">
            <a:avLst/>
          </a:prstGeom>
          <a:noFill/>
        </p:spPr>
        <p:txBody>
          <a:bodyPr wrap="none" rtlCol="0">
            <a:spAutoFit/>
          </a:bodyPr>
          <a:lstStyle/>
          <a:p>
            <a:r>
              <a:rPr lang="en-US" sz="3200" spc="600">
                <a:solidFill>
                  <a:schemeClr val="bg1"/>
                </a:solidFill>
              </a:rPr>
              <a:t>AGENDA</a:t>
            </a:r>
          </a:p>
        </p:txBody>
      </p:sp>
      <p:sp>
        <p:nvSpPr>
          <p:cNvPr id="21" name="Content Placeholder 2">
            <a:extLst>
              <a:ext uri="{FF2B5EF4-FFF2-40B4-BE49-F238E27FC236}">
                <a16:creationId xmlns:a16="http://schemas.microsoft.com/office/drawing/2014/main" id="{546DE292-EB2D-E149-9692-855E2E284CE2}"/>
              </a:ext>
            </a:extLst>
          </p:cNvPr>
          <p:cNvSpPr>
            <a:spLocks noGrp="1"/>
          </p:cNvSpPr>
          <p:nvPr>
            <p:ph idx="1"/>
          </p:nvPr>
        </p:nvSpPr>
        <p:spPr>
          <a:xfrm>
            <a:off x="7175500" y="2051694"/>
            <a:ext cx="4102100" cy="4186673"/>
          </a:xfrm>
        </p:spPr>
        <p:txBody>
          <a:bodyPr anchor="ct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302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0AA3C393-6650-FE4B-98DE-920FAFD91A21}"/>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2517757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Tea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4CB59546-AE9C-024E-9D53-A39D584174A4}"/>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4135162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Rectangle 10">
            <a:extLst>
              <a:ext uri="{FF2B5EF4-FFF2-40B4-BE49-F238E27FC236}">
                <a16:creationId xmlns:a16="http://schemas.microsoft.com/office/drawing/2014/main" id="{121996FE-5697-9A4C-B935-62E3DB0E07CD}"/>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1661629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80C0-D98B-EA43-86D1-48D2181063B9}"/>
              </a:ext>
            </a:extLst>
          </p:cNvPr>
          <p:cNvSpPr>
            <a:spLocks noGrp="1"/>
          </p:cNvSpPr>
          <p:nvPr>
            <p:ph type="title"/>
          </p:nvPr>
        </p:nvSpPr>
        <p:spPr>
          <a:xfrm>
            <a:off x="914400" y="356024"/>
            <a:ext cx="10363200" cy="92821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4FFD2-FBB6-4946-87E3-761AAA2310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28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6248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380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4498157"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8081914"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44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9"/>
        <p:cNvGrpSpPr/>
        <p:nvPr/>
      </p:nvGrpSpPr>
      <p:grpSpPr>
        <a:xfrm>
          <a:off x="0" y="0"/>
          <a:ext cx="0" cy="0"/>
          <a:chOff x="0" y="0"/>
          <a:chExt cx="0" cy="0"/>
        </a:xfrm>
      </p:grpSpPr>
      <p:pic>
        <p:nvPicPr>
          <p:cNvPr id="40" name="Google Shape;40;p176"/>
          <p:cNvPicPr preferRelativeResize="0"/>
          <p:nvPr/>
        </p:nvPicPr>
        <p:blipFill rotWithShape="1">
          <a:blip r:embed="rId2">
            <a:alphaModFix/>
          </a:blip>
          <a:srcRect/>
          <a:stretch/>
        </p:blipFill>
        <p:spPr>
          <a:xfrm>
            <a:off x="0" y="-3"/>
            <a:ext cx="12192000" cy="6858003"/>
          </a:xfrm>
          <a:prstGeom prst="rect">
            <a:avLst/>
          </a:prstGeom>
          <a:noFill/>
          <a:ln>
            <a:noFill/>
          </a:ln>
        </p:spPr>
      </p:pic>
      <p:sp>
        <p:nvSpPr>
          <p:cNvPr id="41" name="Google Shape;41;p176"/>
          <p:cNvSpPr/>
          <p:nvPr/>
        </p:nvSpPr>
        <p:spPr>
          <a:xfrm>
            <a:off x="0" y="-81297"/>
            <a:ext cx="12192000" cy="6851568"/>
          </a:xfrm>
          <a:prstGeom prst="rect">
            <a:avLst/>
          </a:prstGeom>
          <a:solidFill>
            <a:srgbClr val="482852">
              <a:alpha val="69411"/>
            </a:srgbClr>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2"/>
              </a:solidFill>
              <a:latin typeface="Arial"/>
              <a:ea typeface="Arial"/>
              <a:cs typeface="Arial"/>
              <a:sym typeface="Arial"/>
            </a:endParaRPr>
          </a:p>
        </p:txBody>
      </p:sp>
      <p:sp>
        <p:nvSpPr>
          <p:cNvPr id="42" name="Google Shape;42;p176"/>
          <p:cNvSpPr txBox="1">
            <a:spLocks noGrp="1"/>
          </p:cNvSpPr>
          <p:nvPr>
            <p:ph type="body" idx="1"/>
          </p:nvPr>
        </p:nvSpPr>
        <p:spPr>
          <a:xfrm>
            <a:off x="1279773" y="1690688"/>
            <a:ext cx="10191687" cy="4016587"/>
          </a:xfrm>
          <a:prstGeom prst="rect">
            <a:avLst/>
          </a:prstGeom>
          <a:noFill/>
          <a:ln>
            <a:noFill/>
          </a:ln>
        </p:spPr>
        <p:txBody>
          <a:bodyPr spcFirstLastPara="1" wrap="square" lIns="91425" tIns="45700" rIns="91425" bIns="45700" anchor="ctr" anchorCtr="0">
            <a:noAutofit/>
          </a:bodyPr>
          <a:lstStyle>
            <a:lvl1pPr marL="609585" lvl="0" indent="-304792" algn="l">
              <a:lnSpc>
                <a:spcPct val="90000"/>
              </a:lnSpc>
              <a:spcBef>
                <a:spcPts val="0"/>
              </a:spcBef>
              <a:spcAft>
                <a:spcPts val="0"/>
              </a:spcAft>
              <a:buClr>
                <a:schemeClr val="lt2"/>
              </a:buClr>
              <a:buSzPts val="1800"/>
              <a:buNone/>
              <a:defRPr sz="2400" b="1">
                <a:solidFill>
                  <a:schemeClr val="lt2"/>
                </a:solidFill>
              </a:defRPr>
            </a:lvl1pPr>
            <a:lvl2pPr marL="1219170" lvl="1" indent="-304792" algn="l">
              <a:lnSpc>
                <a:spcPct val="90000"/>
              </a:lnSpc>
              <a:spcBef>
                <a:spcPts val="1600"/>
              </a:spcBef>
              <a:spcAft>
                <a:spcPts val="0"/>
              </a:spcAft>
              <a:buClr>
                <a:srgbClr val="888888"/>
              </a:buClr>
              <a:buSzPts val="1500"/>
              <a:buNone/>
              <a:defRPr sz="2000">
                <a:solidFill>
                  <a:srgbClr val="888888"/>
                </a:solidFill>
              </a:defRPr>
            </a:lvl2pPr>
            <a:lvl3pPr marL="1828754" lvl="2" indent="-304792" algn="l">
              <a:lnSpc>
                <a:spcPct val="90000"/>
              </a:lnSpc>
              <a:spcBef>
                <a:spcPts val="800"/>
              </a:spcBef>
              <a:spcAft>
                <a:spcPts val="0"/>
              </a:spcAft>
              <a:buClr>
                <a:srgbClr val="888888"/>
              </a:buClr>
              <a:buSzPts val="1350"/>
              <a:buNone/>
              <a:defRPr sz="1800">
                <a:solidFill>
                  <a:srgbClr val="888888"/>
                </a:solidFill>
              </a:defRPr>
            </a:lvl3pPr>
            <a:lvl4pPr marL="2438339" lvl="3" indent="-304792" algn="l">
              <a:lnSpc>
                <a:spcPct val="90000"/>
              </a:lnSpc>
              <a:spcBef>
                <a:spcPts val="533"/>
              </a:spcBef>
              <a:spcAft>
                <a:spcPts val="0"/>
              </a:spcAft>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43" name="Google Shape;43;p176"/>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sp>
        <p:nvSpPr>
          <p:cNvPr id="48" name="Google Shape;48;p176"/>
          <p:cNvSpPr txBox="1"/>
          <p:nvPr/>
        </p:nvSpPr>
        <p:spPr>
          <a:xfrm>
            <a:off x="457327" y="661793"/>
            <a:ext cx="2248907" cy="779711"/>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267" b="1" i="0" u="none" strike="noStrike" cap="none">
                <a:solidFill>
                  <a:schemeClr val="lt2"/>
                </a:solidFill>
                <a:latin typeface="Arial"/>
                <a:ea typeface="Arial"/>
                <a:cs typeface="Arial"/>
                <a:sym typeface="Arial"/>
              </a:rPr>
              <a:t>Agenda</a:t>
            </a:r>
            <a:endParaRPr sz="1867" b="0" i="0" u="none" strike="noStrike" cap="none">
              <a:solidFill>
                <a:srgbClr val="000000"/>
              </a:solidFill>
              <a:latin typeface="Arial"/>
              <a:ea typeface="Arial"/>
              <a:cs typeface="Arial"/>
              <a:sym typeface="Arial"/>
            </a:endParaRPr>
          </a:p>
        </p:txBody>
      </p:sp>
      <p:sp>
        <p:nvSpPr>
          <p:cNvPr id="54" name="Google Shape;54;p176"/>
          <p:cNvSpPr txBox="1">
            <a:spLocks noGrp="1"/>
          </p:cNvSpPr>
          <p:nvPr>
            <p:ph type="body" idx="2"/>
          </p:nvPr>
        </p:nvSpPr>
        <p:spPr>
          <a:xfrm>
            <a:off x="427493" y="1690688"/>
            <a:ext cx="749176" cy="4016587"/>
          </a:xfrm>
          <a:prstGeom prst="rect">
            <a:avLst/>
          </a:prstGeom>
          <a:noFill/>
          <a:ln>
            <a:noFill/>
          </a:ln>
        </p:spPr>
        <p:txBody>
          <a:bodyPr spcFirstLastPara="1" wrap="square" lIns="91425" tIns="45700" rIns="91425" bIns="45700" anchor="ctr" anchorCtr="0">
            <a:noAutofit/>
          </a:bodyPr>
          <a:lstStyle>
            <a:lvl1pPr marL="609585" lvl="0" indent="-304792" algn="ctr">
              <a:lnSpc>
                <a:spcPct val="90000"/>
              </a:lnSpc>
              <a:spcBef>
                <a:spcPts val="0"/>
              </a:spcBef>
              <a:spcAft>
                <a:spcPts val="0"/>
              </a:spcAft>
              <a:buClr>
                <a:schemeClr val="lt1"/>
              </a:buClr>
              <a:buSzPts val="1800"/>
              <a:buNone/>
              <a:defRPr sz="2400" b="0">
                <a:solidFill>
                  <a:schemeClr val="lt1"/>
                </a:solidFill>
              </a:defRPr>
            </a:lvl1pPr>
            <a:lvl2pPr marL="1219170" lvl="1" indent="-304792" algn="l">
              <a:lnSpc>
                <a:spcPct val="90000"/>
              </a:lnSpc>
              <a:spcBef>
                <a:spcPts val="1600"/>
              </a:spcBef>
              <a:spcAft>
                <a:spcPts val="0"/>
              </a:spcAft>
              <a:buClr>
                <a:srgbClr val="888888"/>
              </a:buClr>
              <a:buSzPts val="1500"/>
              <a:buNone/>
              <a:defRPr sz="2000">
                <a:solidFill>
                  <a:srgbClr val="888888"/>
                </a:solidFill>
              </a:defRPr>
            </a:lvl2pPr>
            <a:lvl3pPr marL="1828754" lvl="2" indent="-304792" algn="l">
              <a:lnSpc>
                <a:spcPct val="90000"/>
              </a:lnSpc>
              <a:spcBef>
                <a:spcPts val="800"/>
              </a:spcBef>
              <a:spcAft>
                <a:spcPts val="0"/>
              </a:spcAft>
              <a:buClr>
                <a:srgbClr val="888888"/>
              </a:buClr>
              <a:buSzPts val="1350"/>
              <a:buNone/>
              <a:defRPr sz="1800">
                <a:solidFill>
                  <a:srgbClr val="888888"/>
                </a:solidFill>
              </a:defRPr>
            </a:lvl3pPr>
            <a:lvl4pPr marL="2438339" lvl="3" indent="-304792" algn="l">
              <a:lnSpc>
                <a:spcPct val="90000"/>
              </a:lnSpc>
              <a:spcBef>
                <a:spcPts val="533"/>
              </a:spcBef>
              <a:spcAft>
                <a:spcPts val="0"/>
              </a:spcAft>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pic>
        <p:nvPicPr>
          <p:cNvPr id="20" name="Google Shape;16;p1">
            <a:extLst>
              <a:ext uri="{FF2B5EF4-FFF2-40B4-BE49-F238E27FC236}">
                <a16:creationId xmlns:a16="http://schemas.microsoft.com/office/drawing/2014/main" id="{4286131B-4BFD-4DA4-AE0B-B82FFEC34CF7}"/>
              </a:ext>
            </a:extLst>
          </p:cNvPr>
          <p:cNvPicPr preferRelativeResize="0"/>
          <p:nvPr userDrawn="1"/>
        </p:nvPicPr>
        <p:blipFill rotWithShape="1">
          <a:blip r:embed="rId3">
            <a:alphaModFix/>
            <a:biLevel thresh="25000"/>
          </a:blip>
          <a:srcRect/>
          <a:stretch/>
        </p:blipFill>
        <p:spPr>
          <a:xfrm>
            <a:off x="208340" y="5892996"/>
            <a:ext cx="2435678" cy="590007"/>
          </a:xfrm>
          <a:prstGeom prst="rect">
            <a:avLst/>
          </a:prstGeom>
          <a:noFill/>
          <a:ln>
            <a:noFill/>
          </a:ln>
        </p:spPr>
      </p:pic>
    </p:spTree>
    <p:extLst>
      <p:ext uri="{BB962C8B-B14F-4D97-AF65-F5344CB8AC3E}">
        <p14:creationId xmlns:p14="http://schemas.microsoft.com/office/powerpoint/2010/main" val="1461985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A98089-F466-5545-A77D-C2BBE269AA1C}"/>
              </a:ext>
            </a:extLst>
          </p:cNvPr>
          <p:cNvSpPr>
            <a:spLocks noGrp="1"/>
          </p:cNvSpPr>
          <p:nvPr>
            <p:ph type="body" idx="1"/>
          </p:nvPr>
        </p:nvSpPr>
        <p:spPr>
          <a:xfrm>
            <a:off x="914400" y="1549399"/>
            <a:ext cx="5083175"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22C2FE-A188-654B-9965-B5260CB22CF3}"/>
              </a:ext>
            </a:extLst>
          </p:cNvPr>
          <p:cNvSpPr>
            <a:spLocks noGrp="1"/>
          </p:cNvSpPr>
          <p:nvPr>
            <p:ph sz="half" idx="2"/>
          </p:nvPr>
        </p:nvSpPr>
        <p:spPr>
          <a:xfrm>
            <a:off x="914400" y="2387601"/>
            <a:ext cx="5083175"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88687-630A-0244-86AE-FA038EA35950}"/>
              </a:ext>
            </a:extLst>
          </p:cNvPr>
          <p:cNvSpPr>
            <a:spLocks noGrp="1"/>
          </p:cNvSpPr>
          <p:nvPr>
            <p:ph type="body" sz="quarter" idx="3"/>
          </p:nvPr>
        </p:nvSpPr>
        <p:spPr>
          <a:xfrm>
            <a:off x="6247178" y="1549399"/>
            <a:ext cx="5108209"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B2DEE7-4136-0746-979D-EA1ADE8A6790}"/>
              </a:ext>
            </a:extLst>
          </p:cNvPr>
          <p:cNvSpPr>
            <a:spLocks noGrp="1"/>
          </p:cNvSpPr>
          <p:nvPr>
            <p:ph sz="quarter" idx="4"/>
          </p:nvPr>
        </p:nvSpPr>
        <p:spPr>
          <a:xfrm>
            <a:off x="6247178" y="2387601"/>
            <a:ext cx="5108209"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E1750BA-9BD5-824A-9AE7-A96777ACA4F2}"/>
              </a:ext>
            </a:extLst>
          </p:cNvPr>
          <p:cNvSpPr>
            <a:spLocks noGrp="1"/>
          </p:cNvSpPr>
          <p:nvPr>
            <p:ph type="title"/>
          </p:nvPr>
        </p:nvSpPr>
        <p:spPr>
          <a:xfrm>
            <a:off x="914400" y="356024"/>
            <a:ext cx="10363200" cy="928215"/>
          </a:xfrm>
        </p:spPr>
        <p:txBody>
          <a:bodyPr/>
          <a:lstStyle/>
          <a:p>
            <a:r>
              <a:rPr lang="en-US"/>
              <a:t>Click to edit Master title style</a:t>
            </a:r>
          </a:p>
        </p:txBody>
      </p:sp>
    </p:spTree>
    <p:extLst>
      <p:ext uri="{BB962C8B-B14F-4D97-AF65-F5344CB8AC3E}">
        <p14:creationId xmlns:p14="http://schemas.microsoft.com/office/powerpoint/2010/main" val="3645689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2091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692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tatement Slide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655D848C-D2AD-9748-B42C-C8239C98219F}"/>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48763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tatement Slide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A3938C53-964E-DB44-AAD3-71F626859BB6}"/>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1524220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tatement Slide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8CE3D2E-2A44-034A-BB05-B345DD808D74}"/>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305050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tatement Slide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B526D00-2E75-5848-A072-B6721DBDDBC2}"/>
              </a:ext>
            </a:extLst>
          </p:cNvPr>
          <p:cNvSpPr/>
          <p:nvPr userDrawn="1"/>
        </p:nvSpPr>
        <p:spPr>
          <a:xfrm>
            <a:off x="0" y="6395806"/>
            <a:ext cx="12192000" cy="215444"/>
          </a:xfrm>
          <a:prstGeom prst="rect">
            <a:avLst/>
          </a:prstGeom>
        </p:spPr>
        <p:txBody>
          <a:bodyPr wrap="square">
            <a:spAutoFit/>
          </a:bodyPr>
          <a:lstStyle/>
          <a:p>
            <a:pPr algn="ctr"/>
            <a:r>
              <a:rPr lang="en-US" sz="800" b="0">
                <a:solidFill>
                  <a:schemeClr val="bg2"/>
                </a:solidFill>
              </a:rPr>
              <a:t>© 2021 All rights reserved | </a:t>
            </a:r>
            <a:r>
              <a:rPr lang="en-US" sz="800" b="1">
                <a:solidFill>
                  <a:schemeClr val="bg2"/>
                </a:solidFill>
              </a:rPr>
              <a:t>Confidential</a:t>
            </a:r>
            <a:r>
              <a:rPr lang="en-US" sz="800" b="0">
                <a:solidFill>
                  <a:schemeClr val="bg2"/>
                </a:solidFill>
              </a:rPr>
              <a:t> | For OSCPA</a:t>
            </a:r>
          </a:p>
        </p:txBody>
      </p:sp>
    </p:spTree>
    <p:extLst>
      <p:ext uri="{BB962C8B-B14F-4D97-AF65-F5344CB8AC3E}">
        <p14:creationId xmlns:p14="http://schemas.microsoft.com/office/powerpoint/2010/main" val="1292603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h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B7D99-FC27-6B44-85EE-C3314E00592A}"/>
              </a:ext>
            </a:extLst>
          </p:cNvPr>
          <p:cNvSpPr/>
          <p:nvPr userDrawn="1"/>
        </p:nvSpPr>
        <p:spPr>
          <a:xfrm>
            <a:off x="9601200" y="393700"/>
            <a:ext cx="2590800" cy="6159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9AB278-CDDB-284D-ADDB-E58BF2750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6318" y="5429689"/>
            <a:ext cx="2625882" cy="636084"/>
          </a:xfrm>
          <a:prstGeom prst="rect">
            <a:avLst/>
          </a:prstGeom>
        </p:spPr>
      </p:pic>
      <p:sp>
        <p:nvSpPr>
          <p:cNvPr id="4" name="TextBox 3">
            <a:extLst>
              <a:ext uri="{FF2B5EF4-FFF2-40B4-BE49-F238E27FC236}">
                <a16:creationId xmlns:a16="http://schemas.microsoft.com/office/drawing/2014/main" id="{B03D2EDE-724A-5344-8A29-5EBB45B0EEC8}"/>
              </a:ext>
            </a:extLst>
          </p:cNvPr>
          <p:cNvSpPr txBox="1"/>
          <p:nvPr userDrawn="1"/>
        </p:nvSpPr>
        <p:spPr>
          <a:xfrm>
            <a:off x="3465311" y="2767280"/>
            <a:ext cx="5261377" cy="1323439"/>
          </a:xfrm>
          <a:prstGeom prst="rect">
            <a:avLst/>
          </a:prstGeom>
          <a:noFill/>
        </p:spPr>
        <p:txBody>
          <a:bodyPr wrap="none" rtlCol="0">
            <a:spAutoFit/>
          </a:bodyPr>
          <a:lstStyle/>
          <a:p>
            <a:pPr algn="ctr"/>
            <a:r>
              <a:rPr lang="en-US" sz="8000">
                <a:solidFill>
                  <a:schemeClr val="accent2"/>
                </a:solidFill>
              </a:rPr>
              <a:t>Thank you.</a:t>
            </a:r>
          </a:p>
        </p:txBody>
      </p:sp>
    </p:spTree>
    <p:extLst>
      <p:ext uri="{BB962C8B-B14F-4D97-AF65-F5344CB8AC3E}">
        <p14:creationId xmlns:p14="http://schemas.microsoft.com/office/powerpoint/2010/main" val="2113877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0207F9B-5221-9747-94BD-B7B485D1D771}"/>
              </a:ext>
            </a:extLst>
          </p:cNvPr>
          <p:cNvSpPr>
            <a:spLocks noGrp="1"/>
          </p:cNvSpPr>
          <p:nvPr userDrawn="1">
            <p:ph type="ctrTitle"/>
          </p:nvPr>
        </p:nvSpPr>
        <p:spPr>
          <a:xfrm>
            <a:off x="4254500" y="3539169"/>
            <a:ext cx="7562187" cy="1607154"/>
          </a:xfrm>
        </p:spPr>
        <p:txBody>
          <a:bodyPr anchor="b">
            <a:noAutofit/>
          </a:bodyPr>
          <a:lstStyle>
            <a:lvl1pPr algn="r">
              <a:lnSpc>
                <a:spcPts val="4240"/>
              </a:lnSpc>
              <a:defRPr sz="4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50BF5F0D-7550-7346-8938-F5E13746D14E}"/>
              </a:ext>
            </a:extLst>
          </p:cNvPr>
          <p:cNvSpPr>
            <a:spLocks noGrp="1"/>
          </p:cNvSpPr>
          <p:nvPr userDrawn="1">
            <p:ph type="subTitle" idx="1" hasCustomPrompt="1"/>
          </p:nvPr>
        </p:nvSpPr>
        <p:spPr>
          <a:xfrm>
            <a:off x="4254500" y="5289198"/>
            <a:ext cx="7562187" cy="563462"/>
          </a:xfrm>
        </p:spPr>
        <p:txBody>
          <a:bodyPr>
            <a:noAutofit/>
          </a:bodyPr>
          <a:lstStyle>
            <a:lvl1pPr marL="0" indent="0" algn="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0" y="6619384"/>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1599159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1" y="6615309"/>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
        <p:nvSpPr>
          <p:cNvPr id="4" name="TextBox 3">
            <a:extLst>
              <a:ext uri="{FF2B5EF4-FFF2-40B4-BE49-F238E27FC236}">
                <a16:creationId xmlns:a16="http://schemas.microsoft.com/office/drawing/2014/main" id="{6AE36EF0-8C29-EA4D-9011-707B9A2643D6}"/>
              </a:ext>
            </a:extLst>
          </p:cNvPr>
          <p:cNvSpPr txBox="1"/>
          <p:nvPr userDrawn="1"/>
        </p:nvSpPr>
        <p:spPr>
          <a:xfrm>
            <a:off x="4361202" y="3852643"/>
            <a:ext cx="2380780" cy="584775"/>
          </a:xfrm>
          <a:prstGeom prst="rect">
            <a:avLst/>
          </a:prstGeom>
          <a:noFill/>
        </p:spPr>
        <p:txBody>
          <a:bodyPr wrap="none" rtlCol="0">
            <a:spAutoFit/>
          </a:bodyPr>
          <a:lstStyle/>
          <a:p>
            <a:r>
              <a:rPr lang="en-US" sz="3200" spc="600">
                <a:solidFill>
                  <a:schemeClr val="bg1"/>
                </a:solidFill>
              </a:rPr>
              <a:t>AGENDA</a:t>
            </a:r>
          </a:p>
        </p:txBody>
      </p:sp>
      <p:sp>
        <p:nvSpPr>
          <p:cNvPr id="21" name="Content Placeholder 2">
            <a:extLst>
              <a:ext uri="{FF2B5EF4-FFF2-40B4-BE49-F238E27FC236}">
                <a16:creationId xmlns:a16="http://schemas.microsoft.com/office/drawing/2014/main" id="{546DE292-EB2D-E149-9692-855E2E284CE2}"/>
              </a:ext>
            </a:extLst>
          </p:cNvPr>
          <p:cNvSpPr>
            <a:spLocks noGrp="1"/>
          </p:cNvSpPr>
          <p:nvPr>
            <p:ph idx="1"/>
          </p:nvPr>
        </p:nvSpPr>
        <p:spPr>
          <a:xfrm>
            <a:off x="7175500" y="2051694"/>
            <a:ext cx="4102100" cy="4186673"/>
          </a:xfrm>
        </p:spPr>
        <p:txBody>
          <a:bodyPr anchor="ct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282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
        <p:cNvGrpSpPr/>
        <p:nvPr/>
      </p:nvGrpSpPr>
      <p:grpSpPr>
        <a:xfrm>
          <a:off x="0" y="0"/>
          <a:ext cx="0" cy="0"/>
          <a:chOff x="0" y="0"/>
          <a:chExt cx="0" cy="0"/>
        </a:xfrm>
      </p:grpSpPr>
      <p:grpSp>
        <p:nvGrpSpPr>
          <p:cNvPr id="22" name="Group 21">
            <a:extLst>
              <a:ext uri="{FF2B5EF4-FFF2-40B4-BE49-F238E27FC236}">
                <a16:creationId xmlns:a16="http://schemas.microsoft.com/office/drawing/2014/main" id="{3581EABE-EC23-4870-ADF4-25D79E88C6EB}"/>
              </a:ext>
            </a:extLst>
          </p:cNvPr>
          <p:cNvGrpSpPr/>
          <p:nvPr userDrawn="1"/>
        </p:nvGrpSpPr>
        <p:grpSpPr>
          <a:xfrm>
            <a:off x="7024048" y="5513197"/>
            <a:ext cx="4593051" cy="746340"/>
            <a:chOff x="158234" y="4239433"/>
            <a:chExt cx="2657535" cy="431832"/>
          </a:xfrm>
        </p:grpSpPr>
        <p:grpSp>
          <p:nvGrpSpPr>
            <p:cNvPr id="23" name="Group 22">
              <a:extLst>
                <a:ext uri="{FF2B5EF4-FFF2-40B4-BE49-F238E27FC236}">
                  <a16:creationId xmlns:a16="http://schemas.microsoft.com/office/drawing/2014/main" id="{AB08C64B-2088-4BC1-842D-47FF53768333}"/>
                </a:ext>
              </a:extLst>
            </p:cNvPr>
            <p:cNvGrpSpPr/>
            <p:nvPr userDrawn="1"/>
          </p:nvGrpSpPr>
          <p:grpSpPr>
            <a:xfrm>
              <a:off x="158234" y="4311035"/>
              <a:ext cx="2657535" cy="288629"/>
              <a:chOff x="316469" y="6025742"/>
              <a:chExt cx="3510141" cy="381228"/>
            </a:xfrm>
          </p:grpSpPr>
          <p:pic>
            <p:nvPicPr>
              <p:cNvPr id="25" name="Google Shape;16;p1">
                <a:extLst>
                  <a:ext uri="{FF2B5EF4-FFF2-40B4-BE49-F238E27FC236}">
                    <a16:creationId xmlns:a16="http://schemas.microsoft.com/office/drawing/2014/main" id="{8ADED8CA-B5F5-44A9-A164-41669034E4AE}"/>
                  </a:ext>
                </a:extLst>
              </p:cNvPr>
              <p:cNvPicPr preferRelativeResize="0"/>
              <p:nvPr userDrawn="1"/>
            </p:nvPicPr>
            <p:blipFill rotWithShape="1">
              <a:blip r:embed="rId2">
                <a:alphaModFix/>
                <a:biLevel thresh="25000"/>
              </a:blip>
              <a:srcRect/>
              <a:stretch/>
            </p:blipFill>
            <p:spPr>
              <a:xfrm>
                <a:off x="316469" y="6025742"/>
                <a:ext cx="1527701" cy="370064"/>
              </a:xfrm>
              <a:prstGeom prst="rect">
                <a:avLst/>
              </a:prstGeom>
              <a:noFill/>
              <a:ln>
                <a:noFill/>
              </a:ln>
            </p:spPr>
          </p:pic>
          <p:pic>
            <p:nvPicPr>
              <p:cNvPr id="26" name="Google Shape;18;p1">
                <a:extLst>
                  <a:ext uri="{FF2B5EF4-FFF2-40B4-BE49-F238E27FC236}">
                    <a16:creationId xmlns:a16="http://schemas.microsoft.com/office/drawing/2014/main" id="{713703DA-CEAB-429D-80D3-F0998A8A3610}"/>
                  </a:ext>
                </a:extLst>
              </p:cNvPr>
              <p:cNvPicPr preferRelativeResize="0"/>
              <p:nvPr userDrawn="1"/>
            </p:nvPicPr>
            <p:blipFill rotWithShape="1">
              <a:blip r:embed="rId3">
                <a:alphaModFix/>
                <a:biLevel thresh="25000"/>
              </a:blip>
              <a:srcRect/>
              <a:stretch/>
            </p:blipFill>
            <p:spPr>
              <a:xfrm>
                <a:off x="2125744" y="6025742"/>
                <a:ext cx="1700866" cy="381228"/>
              </a:xfrm>
              <a:prstGeom prst="rect">
                <a:avLst/>
              </a:prstGeom>
              <a:noFill/>
              <a:ln>
                <a:noFill/>
              </a:ln>
            </p:spPr>
          </p:pic>
        </p:grpSp>
        <p:cxnSp>
          <p:nvCxnSpPr>
            <p:cNvPr id="24" name="Straight Connector 23">
              <a:extLst>
                <a:ext uri="{FF2B5EF4-FFF2-40B4-BE49-F238E27FC236}">
                  <a16:creationId xmlns:a16="http://schemas.microsoft.com/office/drawing/2014/main" id="{B8A55AD8-9B82-4A7A-8385-0FADA121D683}"/>
                </a:ext>
              </a:extLst>
            </p:cNvPr>
            <p:cNvCxnSpPr>
              <a:cxnSpLocks/>
            </p:cNvCxnSpPr>
            <p:nvPr userDrawn="1"/>
          </p:nvCxnSpPr>
          <p:spPr>
            <a:xfrm>
              <a:off x="1441901" y="4239433"/>
              <a:ext cx="0" cy="431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6" name="Google Shape;56;p177"/>
          <p:cNvPicPr preferRelativeResize="0"/>
          <p:nvPr/>
        </p:nvPicPr>
        <p:blipFill rotWithShape="1">
          <a:blip r:embed="rId4">
            <a:alphaModFix/>
          </a:blip>
          <a:srcRect/>
          <a:stretch/>
        </p:blipFill>
        <p:spPr>
          <a:xfrm>
            <a:off x="0" y="-3"/>
            <a:ext cx="12192000" cy="6858003"/>
          </a:xfrm>
          <a:prstGeom prst="rect">
            <a:avLst/>
          </a:prstGeom>
          <a:noFill/>
          <a:ln>
            <a:noFill/>
          </a:ln>
        </p:spPr>
      </p:pic>
      <p:sp>
        <p:nvSpPr>
          <p:cNvPr id="57" name="Google Shape;57;p177"/>
          <p:cNvSpPr/>
          <p:nvPr/>
        </p:nvSpPr>
        <p:spPr>
          <a:xfrm>
            <a:off x="0" y="-3"/>
            <a:ext cx="12192000" cy="6851568"/>
          </a:xfrm>
          <a:prstGeom prst="rect">
            <a:avLst/>
          </a:prstGeom>
          <a:solidFill>
            <a:srgbClr val="482852">
              <a:alpha val="69411"/>
            </a:srgbClr>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2"/>
              </a:solidFill>
              <a:latin typeface="Arial"/>
              <a:ea typeface="Arial"/>
              <a:cs typeface="Arial"/>
              <a:sym typeface="Arial"/>
            </a:endParaRPr>
          </a:p>
        </p:txBody>
      </p:sp>
      <p:sp>
        <p:nvSpPr>
          <p:cNvPr id="58" name="Google Shape;58;p177"/>
          <p:cNvSpPr txBox="1">
            <a:spLocks noGrp="1"/>
          </p:cNvSpPr>
          <p:nvPr>
            <p:ph type="title"/>
          </p:nvPr>
        </p:nvSpPr>
        <p:spPr>
          <a:xfrm>
            <a:off x="846029" y="2471837"/>
            <a:ext cx="1673555" cy="19078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500"/>
              <a:buFont typeface="Arial"/>
              <a:buNone/>
              <a:defRPr sz="6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7"/>
          <p:cNvSpPr txBox="1">
            <a:spLocks noGrp="1"/>
          </p:cNvSpPr>
          <p:nvPr>
            <p:ph type="body" idx="1"/>
          </p:nvPr>
        </p:nvSpPr>
        <p:spPr>
          <a:xfrm>
            <a:off x="2892885" y="2471837"/>
            <a:ext cx="8468743" cy="1907887"/>
          </a:xfrm>
          <a:prstGeom prst="rect">
            <a:avLst/>
          </a:prstGeom>
          <a:noFill/>
          <a:ln>
            <a:noFill/>
          </a:ln>
        </p:spPr>
        <p:txBody>
          <a:bodyPr spcFirstLastPara="1" wrap="square" lIns="91425" tIns="45700" rIns="91425" bIns="45700" anchor="ctr" anchorCtr="0">
            <a:normAutofit/>
          </a:bodyPr>
          <a:lstStyle>
            <a:lvl1pPr marL="609585" lvl="0" indent="-304792" algn="l">
              <a:lnSpc>
                <a:spcPct val="90000"/>
              </a:lnSpc>
              <a:spcBef>
                <a:spcPts val="1000"/>
              </a:spcBef>
              <a:spcAft>
                <a:spcPts val="0"/>
              </a:spcAft>
              <a:buClr>
                <a:schemeClr val="lt2"/>
              </a:buClr>
              <a:buSzPts val="3600"/>
              <a:buNone/>
              <a:defRPr sz="4800" b="1" cap="none">
                <a:solidFill>
                  <a:schemeClr val="lt2"/>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800"/>
              </a:spcBef>
              <a:spcAft>
                <a:spcPts val="0"/>
              </a:spcAft>
              <a:buClr>
                <a:srgbClr val="888888"/>
              </a:buClr>
              <a:buSzPts val="1350"/>
              <a:buNone/>
              <a:defRPr sz="1800">
                <a:solidFill>
                  <a:srgbClr val="888888"/>
                </a:solidFill>
              </a:defRPr>
            </a:lvl3pPr>
            <a:lvl4pPr marL="2438339" lvl="3" indent="-304792" algn="l">
              <a:lnSpc>
                <a:spcPct val="90000"/>
              </a:lnSpc>
              <a:spcBef>
                <a:spcPts val="533"/>
              </a:spcBef>
              <a:spcAft>
                <a:spcPts val="0"/>
              </a:spcAft>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cxnSp>
        <p:nvCxnSpPr>
          <p:cNvPr id="64" name="Google Shape;64;p177"/>
          <p:cNvCxnSpPr/>
          <p:nvPr/>
        </p:nvCxnSpPr>
        <p:spPr>
          <a:xfrm>
            <a:off x="2706233" y="2471837"/>
            <a:ext cx="0" cy="1907887"/>
          </a:xfrm>
          <a:prstGeom prst="straightConnector1">
            <a:avLst/>
          </a:prstGeom>
          <a:noFill/>
          <a:ln w="9525" cap="flat" cmpd="sng">
            <a:solidFill>
              <a:schemeClr val="lt1"/>
            </a:solidFill>
            <a:prstDash val="solid"/>
            <a:miter lim="800000"/>
            <a:headEnd type="none" w="sm" len="sm"/>
            <a:tailEnd type="none" w="sm" len="sm"/>
          </a:ln>
        </p:spPr>
      </p:cxnSp>
      <p:sp>
        <p:nvSpPr>
          <p:cNvPr id="65" name="Google Shape;65;p177"/>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pic>
        <p:nvPicPr>
          <p:cNvPr id="30" name="Google Shape;16;p1">
            <a:extLst>
              <a:ext uri="{FF2B5EF4-FFF2-40B4-BE49-F238E27FC236}">
                <a16:creationId xmlns:a16="http://schemas.microsoft.com/office/drawing/2014/main" id="{618C27B1-55F0-4987-A24D-05D8CCBD70B3}"/>
              </a:ext>
            </a:extLst>
          </p:cNvPr>
          <p:cNvPicPr preferRelativeResize="0"/>
          <p:nvPr userDrawn="1"/>
        </p:nvPicPr>
        <p:blipFill rotWithShape="1">
          <a:blip r:embed="rId2">
            <a:alphaModFix/>
            <a:biLevel thresh="25000"/>
          </a:blip>
          <a:srcRect/>
          <a:stretch/>
        </p:blipFill>
        <p:spPr>
          <a:xfrm>
            <a:off x="8703127" y="5630513"/>
            <a:ext cx="2563805" cy="621047"/>
          </a:xfrm>
          <a:prstGeom prst="rect">
            <a:avLst/>
          </a:prstGeom>
          <a:noFill/>
          <a:ln>
            <a:noFill/>
          </a:ln>
        </p:spPr>
      </p:pic>
    </p:spTree>
    <p:extLst>
      <p:ext uri="{BB962C8B-B14F-4D97-AF65-F5344CB8AC3E}">
        <p14:creationId xmlns:p14="http://schemas.microsoft.com/office/powerpoint/2010/main" val="1044081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0AA3C393-6650-FE4B-98DE-920FAFD91A21}"/>
              </a:ext>
            </a:extLst>
          </p:cNvPr>
          <p:cNvSpPr/>
          <p:nvPr userDrawn="1"/>
        </p:nvSpPr>
        <p:spPr>
          <a:xfrm>
            <a:off x="0" y="6622133"/>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1838963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Tea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4CB59546-AE9C-024E-9D53-A39D584174A4}"/>
              </a:ext>
            </a:extLst>
          </p:cNvPr>
          <p:cNvSpPr/>
          <p:nvPr userDrawn="1"/>
        </p:nvSpPr>
        <p:spPr>
          <a:xfrm>
            <a:off x="0" y="6622141"/>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1993487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Rectangle 10">
            <a:extLst>
              <a:ext uri="{FF2B5EF4-FFF2-40B4-BE49-F238E27FC236}">
                <a16:creationId xmlns:a16="http://schemas.microsoft.com/office/drawing/2014/main" id="{121996FE-5697-9A4C-B935-62E3DB0E07CD}"/>
              </a:ext>
            </a:extLst>
          </p:cNvPr>
          <p:cNvSpPr/>
          <p:nvPr userDrawn="1"/>
        </p:nvSpPr>
        <p:spPr>
          <a:xfrm>
            <a:off x="0" y="6622135"/>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2482963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80C0-D98B-EA43-86D1-48D2181063B9}"/>
              </a:ext>
            </a:extLst>
          </p:cNvPr>
          <p:cNvSpPr>
            <a:spLocks noGrp="1"/>
          </p:cNvSpPr>
          <p:nvPr>
            <p:ph type="title"/>
          </p:nvPr>
        </p:nvSpPr>
        <p:spPr>
          <a:xfrm>
            <a:off x="914400" y="356024"/>
            <a:ext cx="10363200" cy="92821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4FFD2-FBB6-4946-87E3-761AAA2310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13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6248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533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4498157"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8081914"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23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A98089-F466-5545-A77D-C2BBE269AA1C}"/>
              </a:ext>
            </a:extLst>
          </p:cNvPr>
          <p:cNvSpPr>
            <a:spLocks noGrp="1"/>
          </p:cNvSpPr>
          <p:nvPr>
            <p:ph type="body" idx="1"/>
          </p:nvPr>
        </p:nvSpPr>
        <p:spPr>
          <a:xfrm>
            <a:off x="914400" y="1549399"/>
            <a:ext cx="5083175"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22C2FE-A188-654B-9965-B5260CB22CF3}"/>
              </a:ext>
            </a:extLst>
          </p:cNvPr>
          <p:cNvSpPr>
            <a:spLocks noGrp="1"/>
          </p:cNvSpPr>
          <p:nvPr>
            <p:ph sz="half" idx="2"/>
          </p:nvPr>
        </p:nvSpPr>
        <p:spPr>
          <a:xfrm>
            <a:off x="914400" y="2387601"/>
            <a:ext cx="5083175"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88687-630A-0244-86AE-FA038EA35950}"/>
              </a:ext>
            </a:extLst>
          </p:cNvPr>
          <p:cNvSpPr>
            <a:spLocks noGrp="1"/>
          </p:cNvSpPr>
          <p:nvPr>
            <p:ph type="body" sz="quarter" idx="3"/>
          </p:nvPr>
        </p:nvSpPr>
        <p:spPr>
          <a:xfrm>
            <a:off x="6247178" y="1549399"/>
            <a:ext cx="5108209"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B2DEE7-4136-0746-979D-EA1ADE8A6790}"/>
              </a:ext>
            </a:extLst>
          </p:cNvPr>
          <p:cNvSpPr>
            <a:spLocks noGrp="1"/>
          </p:cNvSpPr>
          <p:nvPr>
            <p:ph sz="quarter" idx="4"/>
          </p:nvPr>
        </p:nvSpPr>
        <p:spPr>
          <a:xfrm>
            <a:off x="6247178" y="2387601"/>
            <a:ext cx="5108209"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E1750BA-9BD5-824A-9AE7-A96777ACA4F2}"/>
              </a:ext>
            </a:extLst>
          </p:cNvPr>
          <p:cNvSpPr>
            <a:spLocks noGrp="1"/>
          </p:cNvSpPr>
          <p:nvPr>
            <p:ph type="title"/>
          </p:nvPr>
        </p:nvSpPr>
        <p:spPr>
          <a:xfrm>
            <a:off x="914400" y="356024"/>
            <a:ext cx="10363200" cy="928215"/>
          </a:xfrm>
        </p:spPr>
        <p:txBody>
          <a:bodyPr/>
          <a:lstStyle/>
          <a:p>
            <a:r>
              <a:rPr lang="en-US"/>
              <a:t>Click to edit Master title style</a:t>
            </a:r>
          </a:p>
        </p:txBody>
      </p:sp>
    </p:spTree>
    <p:extLst>
      <p:ext uri="{BB962C8B-B14F-4D97-AF65-F5344CB8AC3E}">
        <p14:creationId xmlns:p14="http://schemas.microsoft.com/office/powerpoint/2010/main" val="875100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241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346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tatement Slide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655D848C-D2AD-9748-B42C-C8239C98219F}"/>
              </a:ext>
            </a:extLst>
          </p:cNvPr>
          <p:cNvSpPr/>
          <p:nvPr userDrawn="1"/>
        </p:nvSpPr>
        <p:spPr>
          <a:xfrm>
            <a:off x="0" y="662213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280775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1"/>
        <p:cNvGrpSpPr/>
        <p:nvPr/>
      </p:nvGrpSpPr>
      <p:grpSpPr>
        <a:xfrm>
          <a:off x="0" y="0"/>
          <a:ext cx="0" cy="0"/>
          <a:chOff x="0" y="0"/>
          <a:chExt cx="0" cy="0"/>
        </a:xfrm>
      </p:grpSpPr>
      <p:sp>
        <p:nvSpPr>
          <p:cNvPr id="72" name="Google Shape;72;p178"/>
          <p:cNvSpPr txBox="1">
            <a:spLocks noGrp="1"/>
          </p:cNvSpPr>
          <p:nvPr>
            <p:ph type="title"/>
          </p:nvPr>
        </p:nvSpPr>
        <p:spPr>
          <a:xfrm>
            <a:off x="398488" y="365125"/>
            <a:ext cx="1138378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8"/>
          <p:cNvSpPr txBox="1">
            <a:spLocks noGrp="1"/>
          </p:cNvSpPr>
          <p:nvPr>
            <p:ph type="body" idx="1"/>
          </p:nvPr>
        </p:nvSpPr>
        <p:spPr>
          <a:xfrm>
            <a:off x="398488" y="1825626"/>
            <a:ext cx="5466413" cy="394430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2C8F80"/>
              </a:buClr>
              <a:buSzPts val="1800"/>
              <a:buChar char="•"/>
              <a:defRPr/>
            </a:lvl1pPr>
            <a:lvl2pPr marL="1219170" lvl="1" indent="-457189" algn="l">
              <a:lnSpc>
                <a:spcPct val="90000"/>
              </a:lnSpc>
              <a:spcBef>
                <a:spcPts val="500"/>
              </a:spcBef>
              <a:spcAft>
                <a:spcPts val="0"/>
              </a:spcAft>
              <a:buClr>
                <a:schemeClr val="accent4"/>
              </a:buClr>
              <a:buSzPts val="1800"/>
              <a:buChar char="•"/>
              <a:defRPr/>
            </a:lvl2pPr>
            <a:lvl3pPr marL="1828754" lvl="2" indent="-457189" algn="l">
              <a:lnSpc>
                <a:spcPct val="90000"/>
              </a:lnSpc>
              <a:spcBef>
                <a:spcPts val="800"/>
              </a:spcBef>
              <a:spcAft>
                <a:spcPts val="0"/>
              </a:spcAft>
              <a:buClr>
                <a:srgbClr val="3D3D3D"/>
              </a:buClr>
              <a:buSzPts val="1800"/>
              <a:buChar char="•"/>
              <a:defRPr/>
            </a:lvl3pPr>
            <a:lvl4pPr marL="2438339" lvl="3" indent="-457189" algn="l">
              <a:lnSpc>
                <a:spcPct val="90000"/>
              </a:lnSpc>
              <a:spcBef>
                <a:spcPts val="533"/>
              </a:spcBef>
              <a:spcAft>
                <a:spcPts val="0"/>
              </a:spcAft>
              <a:buSzPts val="1800"/>
              <a:buChar char="•"/>
              <a:defRPr/>
            </a:lvl4pPr>
            <a:lvl5pPr marL="3047924" lvl="4" indent="-457189" algn="l">
              <a:lnSpc>
                <a:spcPct val="90000"/>
              </a:lnSpc>
              <a:spcBef>
                <a:spcPts val="533"/>
              </a:spcBef>
              <a:spcAft>
                <a:spcPts val="0"/>
              </a:spcAft>
              <a:buClr>
                <a:srgbClr val="3D3D3D"/>
              </a:buClr>
              <a:buSzPts val="1800"/>
              <a:buChar char="—"/>
              <a:defRPr/>
            </a:lvl5pPr>
            <a:lvl6pPr marL="3657509" lvl="5" indent="-457189" algn="l">
              <a:lnSpc>
                <a:spcPct val="90000"/>
              </a:lnSpc>
              <a:spcBef>
                <a:spcPts val="533"/>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4" name="Google Shape;74;p178"/>
          <p:cNvSpPr txBox="1">
            <a:spLocks noGrp="1"/>
          </p:cNvSpPr>
          <p:nvPr>
            <p:ph type="body" idx="2"/>
          </p:nvPr>
        </p:nvSpPr>
        <p:spPr>
          <a:xfrm>
            <a:off x="6315856" y="1825626"/>
            <a:ext cx="5466413" cy="3944309"/>
          </a:xfrm>
          <a:prstGeom prst="rect">
            <a:avLst/>
          </a:prstGeom>
          <a:noFill/>
          <a:ln>
            <a:noFill/>
          </a:ln>
        </p:spPr>
        <p:txBody>
          <a:bodyPr spcFirstLastPara="1" wrap="square" lIns="91425" tIns="45700" rIns="91425" bIns="45700" anchor="t" anchorCtr="0">
            <a:normAutofit/>
          </a:bodyPr>
          <a:lstStyle>
            <a:lvl1pPr marL="609585" lvl="0" indent="-457189" algn="l">
              <a:lnSpc>
                <a:spcPct val="90000"/>
              </a:lnSpc>
              <a:spcBef>
                <a:spcPts val="1000"/>
              </a:spcBef>
              <a:spcAft>
                <a:spcPts val="0"/>
              </a:spcAft>
              <a:buClr>
                <a:srgbClr val="2C8F80"/>
              </a:buClr>
              <a:buSzPts val="1800"/>
              <a:buChar char="•"/>
              <a:defRPr/>
            </a:lvl1pPr>
            <a:lvl2pPr marL="1219170" lvl="1" indent="-457189" algn="l">
              <a:lnSpc>
                <a:spcPct val="90000"/>
              </a:lnSpc>
              <a:spcBef>
                <a:spcPts val="500"/>
              </a:spcBef>
              <a:spcAft>
                <a:spcPts val="0"/>
              </a:spcAft>
              <a:buClr>
                <a:schemeClr val="accent4"/>
              </a:buClr>
              <a:buSzPts val="1800"/>
              <a:buChar char="•"/>
              <a:defRPr/>
            </a:lvl2pPr>
            <a:lvl3pPr marL="1828754" lvl="2" indent="-457189" algn="l">
              <a:lnSpc>
                <a:spcPct val="90000"/>
              </a:lnSpc>
              <a:spcBef>
                <a:spcPts val="800"/>
              </a:spcBef>
              <a:spcAft>
                <a:spcPts val="0"/>
              </a:spcAft>
              <a:buClr>
                <a:srgbClr val="3D3D3D"/>
              </a:buClr>
              <a:buSzPts val="1800"/>
              <a:buChar char="•"/>
              <a:defRPr/>
            </a:lvl3pPr>
            <a:lvl4pPr marL="2438339" lvl="3" indent="-457189" algn="l">
              <a:lnSpc>
                <a:spcPct val="90000"/>
              </a:lnSpc>
              <a:spcBef>
                <a:spcPts val="533"/>
              </a:spcBef>
              <a:spcAft>
                <a:spcPts val="0"/>
              </a:spcAft>
              <a:buSzPts val="1800"/>
              <a:buChar char="•"/>
              <a:defRPr/>
            </a:lvl4pPr>
            <a:lvl5pPr marL="3047924" lvl="4" indent="-457189" algn="l">
              <a:lnSpc>
                <a:spcPct val="90000"/>
              </a:lnSpc>
              <a:spcBef>
                <a:spcPts val="533"/>
              </a:spcBef>
              <a:spcAft>
                <a:spcPts val="0"/>
              </a:spcAft>
              <a:buClr>
                <a:srgbClr val="3D3D3D"/>
              </a:buClr>
              <a:buSzPts val="1800"/>
              <a:buChar char="—"/>
              <a:defRPr/>
            </a:lvl5pPr>
            <a:lvl6pPr marL="3657509" lvl="5" indent="-457189" algn="l">
              <a:lnSpc>
                <a:spcPct val="90000"/>
              </a:lnSpc>
              <a:spcBef>
                <a:spcPts val="533"/>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5" name="Google Shape;75;p178"/>
          <p:cNvSpPr txBox="1">
            <a:spLocks noGrp="1"/>
          </p:cNvSpPr>
          <p:nvPr>
            <p:ph type="sldNum" idx="12"/>
          </p:nvPr>
        </p:nvSpPr>
        <p:spPr>
          <a:xfrm>
            <a:off x="11562413" y="6444070"/>
            <a:ext cx="538528"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1865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tatement Slide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A3938C53-964E-DB44-AAD3-71F626859BB6}"/>
              </a:ext>
            </a:extLst>
          </p:cNvPr>
          <p:cNvSpPr/>
          <p:nvPr userDrawn="1"/>
        </p:nvSpPr>
        <p:spPr>
          <a:xfrm>
            <a:off x="0" y="662213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2219391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tatement Slide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8CE3D2E-2A44-034A-BB05-B345DD808D74}"/>
              </a:ext>
            </a:extLst>
          </p:cNvPr>
          <p:cNvSpPr/>
          <p:nvPr userDrawn="1"/>
        </p:nvSpPr>
        <p:spPr>
          <a:xfrm>
            <a:off x="0" y="6622134"/>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2991101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tatement Slide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B526D00-2E75-5848-A072-B6721DBDDBC2}"/>
              </a:ext>
            </a:extLst>
          </p:cNvPr>
          <p:cNvSpPr/>
          <p:nvPr userDrawn="1"/>
        </p:nvSpPr>
        <p:spPr>
          <a:xfrm>
            <a:off x="0" y="6622143"/>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984437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h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B7D99-FC27-6B44-85EE-C3314E00592A}"/>
              </a:ext>
            </a:extLst>
          </p:cNvPr>
          <p:cNvSpPr/>
          <p:nvPr userDrawn="1"/>
        </p:nvSpPr>
        <p:spPr>
          <a:xfrm>
            <a:off x="9601200" y="393700"/>
            <a:ext cx="2590800" cy="6159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9AB278-CDDB-284D-ADDB-E58BF2750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6318" y="5429689"/>
            <a:ext cx="2625882" cy="636084"/>
          </a:xfrm>
          <a:prstGeom prst="rect">
            <a:avLst/>
          </a:prstGeom>
        </p:spPr>
      </p:pic>
      <p:sp>
        <p:nvSpPr>
          <p:cNvPr id="4" name="TextBox 3">
            <a:extLst>
              <a:ext uri="{FF2B5EF4-FFF2-40B4-BE49-F238E27FC236}">
                <a16:creationId xmlns:a16="http://schemas.microsoft.com/office/drawing/2014/main" id="{B03D2EDE-724A-5344-8A29-5EBB45B0EEC8}"/>
              </a:ext>
            </a:extLst>
          </p:cNvPr>
          <p:cNvSpPr txBox="1"/>
          <p:nvPr userDrawn="1"/>
        </p:nvSpPr>
        <p:spPr>
          <a:xfrm>
            <a:off x="3465311" y="2767280"/>
            <a:ext cx="5261377" cy="1323439"/>
          </a:xfrm>
          <a:prstGeom prst="rect">
            <a:avLst/>
          </a:prstGeom>
          <a:noFill/>
        </p:spPr>
        <p:txBody>
          <a:bodyPr wrap="none" rtlCol="0">
            <a:spAutoFit/>
          </a:bodyPr>
          <a:lstStyle/>
          <a:p>
            <a:pPr algn="ctr"/>
            <a:r>
              <a:rPr lang="en-US" sz="8000">
                <a:solidFill>
                  <a:schemeClr val="accent2"/>
                </a:solidFill>
              </a:rPr>
              <a:t>Thank you.</a:t>
            </a:r>
          </a:p>
        </p:txBody>
      </p:sp>
    </p:spTree>
    <p:extLst>
      <p:ext uri="{BB962C8B-B14F-4D97-AF65-F5344CB8AC3E}">
        <p14:creationId xmlns:p14="http://schemas.microsoft.com/office/powerpoint/2010/main" val="2321062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0207F9B-5221-9747-94BD-B7B485D1D771}"/>
              </a:ext>
            </a:extLst>
          </p:cNvPr>
          <p:cNvSpPr>
            <a:spLocks noGrp="1"/>
          </p:cNvSpPr>
          <p:nvPr userDrawn="1">
            <p:ph type="ctrTitle"/>
          </p:nvPr>
        </p:nvSpPr>
        <p:spPr>
          <a:xfrm>
            <a:off x="4254500" y="3539169"/>
            <a:ext cx="7562187" cy="1607154"/>
          </a:xfrm>
        </p:spPr>
        <p:txBody>
          <a:bodyPr anchor="b">
            <a:noAutofit/>
          </a:bodyPr>
          <a:lstStyle>
            <a:lvl1pPr algn="r">
              <a:lnSpc>
                <a:spcPts val="4240"/>
              </a:lnSpc>
              <a:defRPr sz="4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50BF5F0D-7550-7346-8938-F5E13746D14E}"/>
              </a:ext>
            </a:extLst>
          </p:cNvPr>
          <p:cNvSpPr>
            <a:spLocks noGrp="1"/>
          </p:cNvSpPr>
          <p:nvPr userDrawn="1">
            <p:ph type="subTitle" idx="1" hasCustomPrompt="1"/>
          </p:nvPr>
        </p:nvSpPr>
        <p:spPr>
          <a:xfrm>
            <a:off x="4254500" y="5289198"/>
            <a:ext cx="7562187" cy="563462"/>
          </a:xfrm>
        </p:spPr>
        <p:txBody>
          <a:bodyPr>
            <a:noAutofit/>
          </a:bodyPr>
          <a:lstStyle>
            <a:lvl1pPr marL="0" indent="0" algn="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1240991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userDrawn="1"/>
        </p:nvSpPr>
        <p:spPr>
          <a:xfrm>
            <a:off x="-1" y="3669"/>
            <a:ext cx="9595492" cy="1710506"/>
          </a:xfrm>
          <a:prstGeom prst="rect">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userDrawn="1"/>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userDrawn="1"/>
        </p:nvSpPr>
        <p:spPr>
          <a:xfrm>
            <a:off x="1" y="5137760"/>
            <a:ext cx="1856096" cy="1713805"/>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userDrawn="1"/>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userDrawn="1"/>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36" name="Rectangle 35">
            <a:extLst>
              <a:ext uri="{FF2B5EF4-FFF2-40B4-BE49-F238E27FC236}">
                <a16:creationId xmlns:a16="http://schemas.microsoft.com/office/drawing/2014/main" id="{9DFC435E-24C3-A546-9067-538D8EA6D5FF}"/>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
        <p:nvSpPr>
          <p:cNvPr id="4" name="TextBox 3">
            <a:extLst>
              <a:ext uri="{FF2B5EF4-FFF2-40B4-BE49-F238E27FC236}">
                <a16:creationId xmlns:a16="http://schemas.microsoft.com/office/drawing/2014/main" id="{6AE36EF0-8C29-EA4D-9011-707B9A2643D6}"/>
              </a:ext>
            </a:extLst>
          </p:cNvPr>
          <p:cNvSpPr txBox="1"/>
          <p:nvPr userDrawn="1"/>
        </p:nvSpPr>
        <p:spPr>
          <a:xfrm>
            <a:off x="4361202" y="3852643"/>
            <a:ext cx="2380780" cy="584775"/>
          </a:xfrm>
          <a:prstGeom prst="rect">
            <a:avLst/>
          </a:prstGeom>
          <a:noFill/>
        </p:spPr>
        <p:txBody>
          <a:bodyPr wrap="none" rtlCol="0">
            <a:spAutoFit/>
          </a:bodyPr>
          <a:lstStyle/>
          <a:p>
            <a:r>
              <a:rPr lang="en-US" sz="3200" spc="600">
                <a:solidFill>
                  <a:schemeClr val="bg1"/>
                </a:solidFill>
              </a:rPr>
              <a:t>AGENDA</a:t>
            </a:r>
          </a:p>
        </p:txBody>
      </p:sp>
      <p:sp>
        <p:nvSpPr>
          <p:cNvPr id="21" name="Content Placeholder 2">
            <a:extLst>
              <a:ext uri="{FF2B5EF4-FFF2-40B4-BE49-F238E27FC236}">
                <a16:creationId xmlns:a16="http://schemas.microsoft.com/office/drawing/2014/main" id="{546DE292-EB2D-E149-9692-855E2E284CE2}"/>
              </a:ext>
            </a:extLst>
          </p:cNvPr>
          <p:cNvSpPr>
            <a:spLocks noGrp="1"/>
          </p:cNvSpPr>
          <p:nvPr>
            <p:ph idx="1"/>
          </p:nvPr>
        </p:nvSpPr>
        <p:spPr>
          <a:xfrm>
            <a:off x="7175500" y="2051694"/>
            <a:ext cx="4102100" cy="4186673"/>
          </a:xfrm>
        </p:spPr>
        <p:txBody>
          <a:bodyPr anchor="ct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7273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0AA3C393-6650-FE4B-98DE-920FAFD91A21}"/>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668000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Tea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Rectangle 8">
            <a:extLst>
              <a:ext uri="{FF2B5EF4-FFF2-40B4-BE49-F238E27FC236}">
                <a16:creationId xmlns:a16="http://schemas.microsoft.com/office/drawing/2014/main" id="{4CB59546-AE9C-024E-9D53-A39D584174A4}"/>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2619223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userDrawn="1"/>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userDrawn="1"/>
        </p:nvSpPr>
        <p:spPr>
          <a:xfrm>
            <a:off x="0" y="0"/>
            <a:ext cx="914400" cy="6858001"/>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Rectangle 10">
            <a:extLst>
              <a:ext uri="{FF2B5EF4-FFF2-40B4-BE49-F238E27FC236}">
                <a16:creationId xmlns:a16="http://schemas.microsoft.com/office/drawing/2014/main" id="{121996FE-5697-9A4C-B935-62E3DB0E07CD}"/>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328405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80C0-D98B-EA43-86D1-48D2181063B9}"/>
              </a:ext>
            </a:extLst>
          </p:cNvPr>
          <p:cNvSpPr>
            <a:spLocks noGrp="1"/>
          </p:cNvSpPr>
          <p:nvPr>
            <p:ph type="title"/>
          </p:nvPr>
        </p:nvSpPr>
        <p:spPr>
          <a:xfrm>
            <a:off x="914400" y="356024"/>
            <a:ext cx="10363200" cy="92821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4FFD2-FBB6-4946-87E3-761AAA2310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78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ub-Section Divider">
  <p:cSld name="Sub-Section Divider">
    <p:spTree>
      <p:nvGrpSpPr>
        <p:cNvPr id="1" name="Shape 76"/>
        <p:cNvGrpSpPr/>
        <p:nvPr/>
      </p:nvGrpSpPr>
      <p:grpSpPr>
        <a:xfrm>
          <a:off x="0" y="0"/>
          <a:ext cx="0" cy="0"/>
          <a:chOff x="0" y="0"/>
          <a:chExt cx="0" cy="0"/>
        </a:xfrm>
      </p:grpSpPr>
      <p:sp>
        <p:nvSpPr>
          <p:cNvPr id="77" name="Google Shape;77;p179"/>
          <p:cNvSpPr txBox="1">
            <a:spLocks noGrp="1"/>
          </p:cNvSpPr>
          <p:nvPr>
            <p:ph type="body" idx="1"/>
          </p:nvPr>
        </p:nvSpPr>
        <p:spPr>
          <a:xfrm>
            <a:off x="963759" y="2471837"/>
            <a:ext cx="10397869" cy="1907887"/>
          </a:xfrm>
          <a:prstGeom prst="rect">
            <a:avLst/>
          </a:prstGeom>
          <a:noFill/>
          <a:ln>
            <a:noFill/>
          </a:ln>
        </p:spPr>
        <p:txBody>
          <a:bodyPr spcFirstLastPara="1" wrap="square" lIns="91425" tIns="45700" rIns="91425" bIns="45700" anchor="ctr" anchorCtr="0">
            <a:normAutofit/>
          </a:bodyPr>
          <a:lstStyle>
            <a:lvl1pPr marL="609585" lvl="0" indent="-304792" algn="l">
              <a:lnSpc>
                <a:spcPct val="90000"/>
              </a:lnSpc>
              <a:spcBef>
                <a:spcPts val="1000"/>
              </a:spcBef>
              <a:spcAft>
                <a:spcPts val="0"/>
              </a:spcAft>
              <a:buClr>
                <a:schemeClr val="accent4"/>
              </a:buClr>
              <a:buSzPts val="3600"/>
              <a:buNone/>
              <a:defRPr sz="4800" b="1" cap="none">
                <a:solidFill>
                  <a:schemeClr val="accent4"/>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800"/>
              </a:spcBef>
              <a:spcAft>
                <a:spcPts val="0"/>
              </a:spcAft>
              <a:buClr>
                <a:srgbClr val="888888"/>
              </a:buClr>
              <a:buSzPts val="1350"/>
              <a:buNone/>
              <a:defRPr sz="1800">
                <a:solidFill>
                  <a:srgbClr val="888888"/>
                </a:solidFill>
              </a:defRPr>
            </a:lvl3pPr>
            <a:lvl4pPr marL="2438339" lvl="3" indent="-304792" algn="l">
              <a:lnSpc>
                <a:spcPct val="90000"/>
              </a:lnSpc>
              <a:spcBef>
                <a:spcPts val="533"/>
              </a:spcBef>
              <a:spcAft>
                <a:spcPts val="0"/>
              </a:spcAft>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82" name="Google Shape;82;p179"/>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sp>
        <p:nvSpPr>
          <p:cNvPr id="83" name="Google Shape;83;p179"/>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accent5"/>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pic>
        <p:nvPicPr>
          <p:cNvPr id="84" name="Google Shape;84;p179"/>
          <p:cNvPicPr preferRelativeResize="0"/>
          <p:nvPr/>
        </p:nvPicPr>
        <p:blipFill rotWithShape="1">
          <a:blip r:embed="rId2">
            <a:alphaModFix/>
          </a:blip>
          <a:srcRect/>
          <a:stretch/>
        </p:blipFill>
        <p:spPr>
          <a:xfrm>
            <a:off x="7024048" y="5633730"/>
            <a:ext cx="1999011" cy="484233"/>
          </a:xfrm>
          <a:prstGeom prst="rect">
            <a:avLst/>
          </a:prstGeom>
          <a:noFill/>
          <a:ln>
            <a:noFill/>
          </a:ln>
        </p:spPr>
      </p:pic>
    </p:spTree>
    <p:extLst>
      <p:ext uri="{BB962C8B-B14F-4D97-AF65-F5344CB8AC3E}">
        <p14:creationId xmlns:p14="http://schemas.microsoft.com/office/powerpoint/2010/main" val="124326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6248400" y="1485900"/>
            <a:ext cx="5181600"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8324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4498157"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8081914" y="1485900"/>
            <a:ext cx="3255388" cy="4678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017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A98089-F466-5545-A77D-C2BBE269AA1C}"/>
              </a:ext>
            </a:extLst>
          </p:cNvPr>
          <p:cNvSpPr>
            <a:spLocks noGrp="1"/>
          </p:cNvSpPr>
          <p:nvPr>
            <p:ph type="body" idx="1"/>
          </p:nvPr>
        </p:nvSpPr>
        <p:spPr>
          <a:xfrm>
            <a:off x="914400" y="1549399"/>
            <a:ext cx="5083175"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22C2FE-A188-654B-9965-B5260CB22CF3}"/>
              </a:ext>
            </a:extLst>
          </p:cNvPr>
          <p:cNvSpPr>
            <a:spLocks noGrp="1"/>
          </p:cNvSpPr>
          <p:nvPr>
            <p:ph sz="half" idx="2"/>
          </p:nvPr>
        </p:nvSpPr>
        <p:spPr>
          <a:xfrm>
            <a:off x="914400" y="2387601"/>
            <a:ext cx="5083175"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88687-630A-0244-86AE-FA038EA35950}"/>
              </a:ext>
            </a:extLst>
          </p:cNvPr>
          <p:cNvSpPr>
            <a:spLocks noGrp="1"/>
          </p:cNvSpPr>
          <p:nvPr>
            <p:ph type="body" sz="quarter" idx="3"/>
          </p:nvPr>
        </p:nvSpPr>
        <p:spPr>
          <a:xfrm>
            <a:off x="6247178" y="1549399"/>
            <a:ext cx="5108209"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B2DEE7-4136-0746-979D-EA1ADE8A6790}"/>
              </a:ext>
            </a:extLst>
          </p:cNvPr>
          <p:cNvSpPr>
            <a:spLocks noGrp="1"/>
          </p:cNvSpPr>
          <p:nvPr>
            <p:ph sz="quarter" idx="4"/>
          </p:nvPr>
        </p:nvSpPr>
        <p:spPr>
          <a:xfrm>
            <a:off x="6247178" y="2387601"/>
            <a:ext cx="5108209" cy="3802062"/>
          </a:xfrm>
        </p:spPr>
        <p:txBody>
          <a:bodyPr>
            <a:noAutofit/>
          </a:bodyPr>
          <a:lstStyle>
            <a:lvl1pPr>
              <a:defRPr sz="2000"/>
            </a:lvl1pPr>
            <a:lvl2pPr>
              <a:defRPr sz="1600"/>
            </a:lvl2pPr>
            <a:lvl3pPr>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E1750BA-9BD5-824A-9AE7-A96777ACA4F2}"/>
              </a:ext>
            </a:extLst>
          </p:cNvPr>
          <p:cNvSpPr>
            <a:spLocks noGrp="1"/>
          </p:cNvSpPr>
          <p:nvPr>
            <p:ph type="title"/>
          </p:nvPr>
        </p:nvSpPr>
        <p:spPr>
          <a:xfrm>
            <a:off x="914400" y="356024"/>
            <a:ext cx="10363200" cy="928215"/>
          </a:xfrm>
        </p:spPr>
        <p:txBody>
          <a:bodyPr/>
          <a:lstStyle/>
          <a:p>
            <a:r>
              <a:rPr lang="en-US"/>
              <a:t>Click to edit Master title style</a:t>
            </a:r>
          </a:p>
        </p:txBody>
      </p:sp>
    </p:spTree>
    <p:extLst>
      <p:ext uri="{BB962C8B-B14F-4D97-AF65-F5344CB8AC3E}">
        <p14:creationId xmlns:p14="http://schemas.microsoft.com/office/powerpoint/2010/main" val="1291091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401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1060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tatement Slide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655D848C-D2AD-9748-B42C-C8239C98219F}"/>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1041238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tatement Slide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A3938C53-964E-DB44-AAD3-71F626859BB6}"/>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3755758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tatement Slide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8CE3D2E-2A44-034A-BB05-B345DD808D74}"/>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2418875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tatement Slide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userDrawn="1"/>
        </p:nvPicPr>
        <p:blipFill rotWithShape="1">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userDrawn="1"/>
        </p:nvSpPr>
        <p:spPr>
          <a:xfrm>
            <a:off x="0" y="1"/>
            <a:ext cx="12192000" cy="6858000"/>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userDrawn="1"/>
        </p:nvPicPr>
        <p:blipFill>
          <a:blip r:embed="rId4"/>
          <a:stretch>
            <a:fillRect/>
          </a:stretch>
        </p:blipFill>
        <p:spPr>
          <a:xfrm>
            <a:off x="9846911" y="572482"/>
            <a:ext cx="2073349" cy="495300"/>
          </a:xfrm>
          <a:prstGeom prst="rect">
            <a:avLst/>
          </a:prstGeom>
        </p:spPr>
      </p:pic>
      <p:sp>
        <p:nvSpPr>
          <p:cNvPr id="6" name="Rectangle 5">
            <a:extLst>
              <a:ext uri="{FF2B5EF4-FFF2-40B4-BE49-F238E27FC236}">
                <a16:creationId xmlns:a16="http://schemas.microsoft.com/office/drawing/2014/main" id="{FB526D00-2E75-5848-A072-B6721DBDDBC2}"/>
              </a:ext>
            </a:extLst>
          </p:cNvPr>
          <p:cNvSpPr/>
          <p:nvPr userDrawn="1"/>
        </p:nvSpPr>
        <p:spPr>
          <a:xfrm>
            <a:off x="0" y="6395806"/>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2937342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h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B7D99-FC27-6B44-85EE-C3314E00592A}"/>
              </a:ext>
            </a:extLst>
          </p:cNvPr>
          <p:cNvSpPr/>
          <p:nvPr userDrawn="1"/>
        </p:nvSpPr>
        <p:spPr>
          <a:xfrm>
            <a:off x="9601200" y="393700"/>
            <a:ext cx="2590800" cy="6159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9AB278-CDDB-284D-ADDB-E58BF2750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6318" y="5429689"/>
            <a:ext cx="2625882" cy="636084"/>
          </a:xfrm>
          <a:prstGeom prst="rect">
            <a:avLst/>
          </a:prstGeom>
        </p:spPr>
      </p:pic>
      <p:sp>
        <p:nvSpPr>
          <p:cNvPr id="4" name="TextBox 3">
            <a:extLst>
              <a:ext uri="{FF2B5EF4-FFF2-40B4-BE49-F238E27FC236}">
                <a16:creationId xmlns:a16="http://schemas.microsoft.com/office/drawing/2014/main" id="{B03D2EDE-724A-5344-8A29-5EBB45B0EEC8}"/>
              </a:ext>
            </a:extLst>
          </p:cNvPr>
          <p:cNvSpPr txBox="1"/>
          <p:nvPr userDrawn="1"/>
        </p:nvSpPr>
        <p:spPr>
          <a:xfrm>
            <a:off x="3465311" y="2767280"/>
            <a:ext cx="5261377" cy="1323439"/>
          </a:xfrm>
          <a:prstGeom prst="rect">
            <a:avLst/>
          </a:prstGeom>
          <a:noFill/>
        </p:spPr>
        <p:txBody>
          <a:bodyPr wrap="none" rtlCol="0">
            <a:spAutoFit/>
          </a:bodyPr>
          <a:lstStyle/>
          <a:p>
            <a:pPr algn="ctr"/>
            <a:r>
              <a:rPr lang="en-US" sz="8000">
                <a:solidFill>
                  <a:schemeClr val="accent2"/>
                </a:solidFill>
              </a:rPr>
              <a:t>Thank you.</a:t>
            </a:r>
          </a:p>
        </p:txBody>
      </p:sp>
    </p:spTree>
    <p:extLst>
      <p:ext uri="{BB962C8B-B14F-4D97-AF65-F5344CB8AC3E}">
        <p14:creationId xmlns:p14="http://schemas.microsoft.com/office/powerpoint/2010/main" val="409637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ext 2 column">
  <p:cSld name="1_Text 2 column">
    <p:spTree>
      <p:nvGrpSpPr>
        <p:cNvPr id="1" name="Shape 91"/>
        <p:cNvGrpSpPr/>
        <p:nvPr/>
      </p:nvGrpSpPr>
      <p:grpSpPr>
        <a:xfrm>
          <a:off x="0" y="0"/>
          <a:ext cx="0" cy="0"/>
          <a:chOff x="0" y="0"/>
          <a:chExt cx="0" cy="0"/>
        </a:xfrm>
      </p:grpSpPr>
      <p:sp>
        <p:nvSpPr>
          <p:cNvPr id="92" name="Google Shape;92;p181"/>
          <p:cNvSpPr txBox="1">
            <a:spLocks noGrp="1"/>
          </p:cNvSpPr>
          <p:nvPr>
            <p:ph type="title"/>
          </p:nvPr>
        </p:nvSpPr>
        <p:spPr>
          <a:xfrm>
            <a:off x="665557" y="487684"/>
            <a:ext cx="10363200" cy="7864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1"/>
          <p:cNvSpPr txBox="1">
            <a:spLocks noGrp="1"/>
          </p:cNvSpPr>
          <p:nvPr>
            <p:ph type="body" idx="1"/>
          </p:nvPr>
        </p:nvSpPr>
        <p:spPr>
          <a:xfrm>
            <a:off x="665557" y="1602321"/>
            <a:ext cx="10363200" cy="4466167"/>
          </a:xfrm>
          <a:prstGeom prst="rect">
            <a:avLst/>
          </a:prstGeom>
          <a:noFill/>
          <a:ln>
            <a:noFill/>
          </a:ln>
        </p:spPr>
        <p:txBody>
          <a:bodyPr spcFirstLastPara="1" wrap="square" lIns="0" tIns="0" rIns="0" bIns="0" anchor="ctr" anchorCtr="0">
            <a:noAutofit/>
          </a:bodyPr>
          <a:lstStyle>
            <a:lvl1pPr marL="609585" lvl="0" indent="-304792" algn="l">
              <a:lnSpc>
                <a:spcPct val="100000"/>
              </a:lnSpc>
              <a:spcBef>
                <a:spcPts val="0"/>
              </a:spcBef>
              <a:spcAft>
                <a:spcPts val="0"/>
              </a:spcAft>
              <a:buClr>
                <a:schemeClr val="lt2"/>
              </a:buClr>
              <a:buSzPts val="2000"/>
              <a:buFont typeface="Arial"/>
              <a:buNone/>
              <a:defRPr sz="2667">
                <a:solidFill>
                  <a:schemeClr val="lt2"/>
                </a:solidFill>
              </a:defRPr>
            </a:lvl1pPr>
            <a:lvl2pPr marL="1219170" lvl="1" indent="-474121" algn="l">
              <a:lnSpc>
                <a:spcPct val="100000"/>
              </a:lnSpc>
              <a:spcBef>
                <a:spcPts val="1600"/>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57189" algn="l">
              <a:lnSpc>
                <a:spcPct val="90000"/>
              </a:lnSpc>
              <a:spcBef>
                <a:spcPts val="16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4" name="Google Shape;94;p181"/>
          <p:cNvSpPr txBox="1">
            <a:spLocks noGrp="1"/>
          </p:cNvSpPr>
          <p:nvPr>
            <p:ph type="sldNum" idx="12"/>
          </p:nvPr>
        </p:nvSpPr>
        <p:spPr>
          <a:xfrm>
            <a:off x="681440" y="6405743"/>
            <a:ext cx="285157" cy="3632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1pPr>
            <a:lvl2pPr marL="0" marR="0" lvl="1"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2pPr>
            <a:lvl3pPr marL="0" marR="0" lvl="2"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3pPr>
            <a:lvl4pPr marL="0" marR="0" lvl="3"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4pPr>
            <a:lvl5pPr marL="0" marR="0" lvl="4"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5pPr>
            <a:lvl6pPr marL="0" marR="0" lvl="5"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6pPr>
            <a:lvl7pPr marL="0" marR="0" lvl="6"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7pPr>
            <a:lvl8pPr marL="0" marR="0" lvl="7"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8pPr>
            <a:lvl9pPr marL="0" marR="0" lvl="8" indent="0" algn="l">
              <a:lnSpc>
                <a:spcPct val="100000"/>
              </a:lnSpc>
              <a:spcBef>
                <a:spcPts val="0"/>
              </a:spcBef>
              <a:spcAft>
                <a:spcPts val="0"/>
              </a:spcAft>
              <a:buClr>
                <a:schemeClr val="lt2"/>
              </a:buClr>
              <a:buSzPts val="800"/>
              <a:buFont typeface="Arial"/>
              <a:buNone/>
              <a:defRPr sz="1067"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5058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p:nvSpPr>
        <p:spPr>
          <a:xfrm>
            <a:off x="-1" y="3669"/>
            <a:ext cx="9595492" cy="1710506"/>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p:nvSpPr>
        <p:spPr>
          <a:xfrm>
            <a:off x="1" y="5137760"/>
            <a:ext cx="1856096" cy="1713805"/>
          </a:xfrm>
          <a:prstGeom prst="rect">
            <a:avLst/>
          </a:prstGeom>
          <a:solidFill>
            <a:schemeClr val="accent3">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0207F9B-5221-9747-94BD-B7B485D1D771}"/>
              </a:ext>
            </a:extLst>
          </p:cNvPr>
          <p:cNvSpPr>
            <a:spLocks noGrp="1"/>
          </p:cNvSpPr>
          <p:nvPr>
            <p:ph type="ctrTitle"/>
          </p:nvPr>
        </p:nvSpPr>
        <p:spPr>
          <a:xfrm>
            <a:off x="4254500" y="3539169"/>
            <a:ext cx="7562187" cy="1607154"/>
          </a:xfrm>
        </p:spPr>
        <p:txBody>
          <a:bodyPr anchor="b">
            <a:noAutofit/>
          </a:bodyPr>
          <a:lstStyle>
            <a:lvl1pPr algn="r">
              <a:lnSpc>
                <a:spcPts val="4240"/>
              </a:lnSpc>
              <a:defRPr sz="4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50BF5F0D-7550-7346-8938-F5E13746D14E}"/>
              </a:ext>
            </a:extLst>
          </p:cNvPr>
          <p:cNvSpPr>
            <a:spLocks noGrp="1"/>
          </p:cNvSpPr>
          <p:nvPr>
            <p:ph type="subTitle" idx="1" hasCustomPrompt="1"/>
          </p:nvPr>
        </p:nvSpPr>
        <p:spPr>
          <a:xfrm>
            <a:off x="4254500" y="5289198"/>
            <a:ext cx="7562187" cy="563462"/>
          </a:xfrm>
        </p:spPr>
        <p:txBody>
          <a:bodyPr>
            <a:noAutofit/>
          </a:bodyPr>
          <a:lstStyle>
            <a:lvl1pPr marL="0" indent="0" algn="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12" name="Rectangle 11">
            <a:extLst>
              <a:ext uri="{FF2B5EF4-FFF2-40B4-BE49-F238E27FC236}">
                <a16:creationId xmlns:a16="http://schemas.microsoft.com/office/drawing/2014/main" id="{6D26D1EF-ADB3-4E8D-B00E-C39C0BEDDD88}"/>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2750256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77E6106-BE1D-344C-B2DF-BCB6A5CA5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47" t="21939" r="756" b="26074"/>
          <a:stretch/>
        </p:blipFill>
        <p:spPr>
          <a:xfrm>
            <a:off x="0" y="-2"/>
            <a:ext cx="12192000" cy="6858002"/>
          </a:xfrm>
          <a:prstGeom prst="rect">
            <a:avLst/>
          </a:prstGeom>
        </p:spPr>
      </p:pic>
      <p:sp>
        <p:nvSpPr>
          <p:cNvPr id="7" name="Rectangle 6">
            <a:extLst>
              <a:ext uri="{FF2B5EF4-FFF2-40B4-BE49-F238E27FC236}">
                <a16:creationId xmlns:a16="http://schemas.microsoft.com/office/drawing/2014/main" id="{CBAE1531-BDFB-6547-8AD2-EA79829508E8}"/>
              </a:ext>
            </a:extLst>
          </p:cNvPr>
          <p:cNvSpPr/>
          <p:nvPr/>
        </p:nvSpPr>
        <p:spPr>
          <a:xfrm>
            <a:off x="-1" y="3669"/>
            <a:ext cx="9595492" cy="1710506"/>
          </a:xfrm>
          <a:prstGeom prst="rect">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Freeform 19">
            <a:extLst>
              <a:ext uri="{FF2B5EF4-FFF2-40B4-BE49-F238E27FC236}">
                <a16:creationId xmlns:a16="http://schemas.microsoft.com/office/drawing/2014/main" id="{E337147F-0747-634C-85FD-742687F4299D}"/>
              </a:ext>
            </a:extLst>
          </p:cNvPr>
          <p:cNvSpPr/>
          <p:nvPr/>
        </p:nvSpPr>
        <p:spPr>
          <a:xfrm>
            <a:off x="1856096" y="-1"/>
            <a:ext cx="10335904" cy="6858001"/>
          </a:xfrm>
          <a:custGeom>
            <a:avLst/>
            <a:gdLst>
              <a:gd name="connsiteX0" fmla="*/ 7738281 w 10335904"/>
              <a:gd name="connsiteY0" fmla="*/ 0 h 6858001"/>
              <a:gd name="connsiteX1" fmla="*/ 10335890 w 10335904"/>
              <a:gd name="connsiteY1" fmla="*/ 0 h 6858001"/>
              <a:gd name="connsiteX2" fmla="*/ 10335890 w 10335904"/>
              <a:gd name="connsiteY2" fmla="*/ 1713642 h 6858001"/>
              <a:gd name="connsiteX3" fmla="*/ 10335904 w 10335904"/>
              <a:gd name="connsiteY3" fmla="*/ 1713642 h 6858001"/>
              <a:gd name="connsiteX4" fmla="*/ 10335904 w 10335904"/>
              <a:gd name="connsiteY4" fmla="*/ 3417442 h 6858001"/>
              <a:gd name="connsiteX5" fmla="*/ 10335904 w 10335904"/>
              <a:gd name="connsiteY5" fmla="*/ 3434783 h 6858001"/>
              <a:gd name="connsiteX6" fmla="*/ 10335904 w 10335904"/>
              <a:gd name="connsiteY6" fmla="*/ 5131320 h 6858001"/>
              <a:gd name="connsiteX7" fmla="*/ 10335904 w 10335904"/>
              <a:gd name="connsiteY7" fmla="*/ 5144123 h 6858001"/>
              <a:gd name="connsiteX8" fmla="*/ 10335904 w 10335904"/>
              <a:gd name="connsiteY8" fmla="*/ 6858001 h 6858001"/>
              <a:gd name="connsiteX9" fmla="*/ 0 w 10335904"/>
              <a:gd name="connsiteY9" fmla="*/ 6858001 h 6858001"/>
              <a:gd name="connsiteX10" fmla="*/ 0 w 10335904"/>
              <a:gd name="connsiteY10" fmla="*/ 5131320 h 6858001"/>
              <a:gd name="connsiteX11" fmla="*/ 2306473 w 10335904"/>
              <a:gd name="connsiteY11" fmla="*/ 5131320 h 6858001"/>
              <a:gd name="connsiteX12" fmla="*/ 2306473 w 10335904"/>
              <a:gd name="connsiteY12" fmla="*/ 3417442 h 6858001"/>
              <a:gd name="connsiteX13" fmla="*/ 4913193 w 10335904"/>
              <a:gd name="connsiteY13" fmla="*/ 3417442 h 6858001"/>
              <a:gd name="connsiteX14" fmla="*/ 4913193 w 10335904"/>
              <a:gd name="connsiteY14" fmla="*/ 1713642 h 6858001"/>
              <a:gd name="connsiteX15" fmla="*/ 7738281 w 10335904"/>
              <a:gd name="connsiteY15" fmla="*/ 171364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5904" h="6858001">
                <a:moveTo>
                  <a:pt x="7738281" y="0"/>
                </a:moveTo>
                <a:lnTo>
                  <a:pt x="10335890" y="0"/>
                </a:lnTo>
                <a:lnTo>
                  <a:pt x="10335890" y="1713642"/>
                </a:lnTo>
                <a:lnTo>
                  <a:pt x="10335904" y="1713642"/>
                </a:lnTo>
                <a:lnTo>
                  <a:pt x="10335904" y="3417442"/>
                </a:lnTo>
                <a:lnTo>
                  <a:pt x="10335904" y="3434783"/>
                </a:lnTo>
                <a:lnTo>
                  <a:pt x="10335904" y="5131320"/>
                </a:lnTo>
                <a:lnTo>
                  <a:pt x="10335904" y="5144123"/>
                </a:lnTo>
                <a:lnTo>
                  <a:pt x="10335904" y="6858001"/>
                </a:lnTo>
                <a:lnTo>
                  <a:pt x="0" y="6858001"/>
                </a:lnTo>
                <a:lnTo>
                  <a:pt x="0" y="5131320"/>
                </a:lnTo>
                <a:lnTo>
                  <a:pt x="2306473" y="5131320"/>
                </a:lnTo>
                <a:lnTo>
                  <a:pt x="2306473" y="3417442"/>
                </a:lnTo>
                <a:lnTo>
                  <a:pt x="4913193" y="3417442"/>
                </a:lnTo>
                <a:lnTo>
                  <a:pt x="4913193" y="1713642"/>
                </a:lnTo>
                <a:lnTo>
                  <a:pt x="7738281" y="1713642"/>
                </a:lnTo>
                <a:close/>
              </a:path>
            </a:pathLst>
          </a:cu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a:p>
        </p:txBody>
      </p:sp>
      <p:sp>
        <p:nvSpPr>
          <p:cNvPr id="11" name="Rectangle 10">
            <a:extLst>
              <a:ext uri="{FF2B5EF4-FFF2-40B4-BE49-F238E27FC236}">
                <a16:creationId xmlns:a16="http://schemas.microsoft.com/office/drawing/2014/main" id="{0F1796F9-9991-E942-9AB8-52B96E97734E}"/>
              </a:ext>
            </a:extLst>
          </p:cNvPr>
          <p:cNvSpPr/>
          <p:nvPr/>
        </p:nvSpPr>
        <p:spPr>
          <a:xfrm>
            <a:off x="1" y="5137760"/>
            <a:ext cx="1856096" cy="1713805"/>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39C5157D-0B2D-8F4A-804D-03154ACCF5CD}"/>
              </a:ext>
            </a:extLst>
          </p:cNvPr>
          <p:cNvPicPr>
            <a:picLocks noChangeAspect="1"/>
          </p:cNvPicPr>
          <p:nvPr/>
        </p:nvPicPr>
        <p:blipFill>
          <a:blip r:embed="rId3"/>
          <a:stretch>
            <a:fillRect/>
          </a:stretch>
        </p:blipFill>
        <p:spPr>
          <a:xfrm>
            <a:off x="9846911" y="572482"/>
            <a:ext cx="2073349" cy="495300"/>
          </a:xfrm>
          <a:prstGeom prst="rect">
            <a:avLst/>
          </a:prstGeom>
        </p:spPr>
      </p:pic>
      <p:sp>
        <p:nvSpPr>
          <p:cNvPr id="23" name="Freeform 22">
            <a:extLst>
              <a:ext uri="{FF2B5EF4-FFF2-40B4-BE49-F238E27FC236}">
                <a16:creationId xmlns:a16="http://schemas.microsoft.com/office/drawing/2014/main" id="{7657A0AE-BA19-5543-ABFC-07C945EB62AB}"/>
              </a:ext>
            </a:extLst>
          </p:cNvPr>
          <p:cNvSpPr/>
          <p:nvPr/>
        </p:nvSpPr>
        <p:spPr>
          <a:xfrm>
            <a:off x="0" y="1714248"/>
            <a:ext cx="6782937" cy="3423441"/>
          </a:xfrm>
          <a:custGeom>
            <a:avLst/>
            <a:gdLst>
              <a:gd name="connsiteX0" fmla="*/ 0 w 6782937"/>
              <a:gd name="connsiteY0" fmla="*/ 0 h 3423441"/>
              <a:gd name="connsiteX1" fmla="*/ 6782937 w 6782937"/>
              <a:gd name="connsiteY1" fmla="*/ 0 h 3423441"/>
              <a:gd name="connsiteX2" fmla="*/ 6782937 w 6782937"/>
              <a:gd name="connsiteY2" fmla="*/ 1703200 h 3423441"/>
              <a:gd name="connsiteX3" fmla="*/ 4165601 w 6782937"/>
              <a:gd name="connsiteY3" fmla="*/ 1703200 h 3423441"/>
              <a:gd name="connsiteX4" fmla="*/ 4165601 w 6782937"/>
              <a:gd name="connsiteY4" fmla="*/ 3423441 h 3423441"/>
              <a:gd name="connsiteX5" fmla="*/ 0 w 6782937"/>
              <a:gd name="connsiteY5" fmla="*/ 3423441 h 3423441"/>
              <a:gd name="connsiteX6" fmla="*/ 0 w 6782937"/>
              <a:gd name="connsiteY6" fmla="*/ 0 h 34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2937" h="3423441">
                <a:moveTo>
                  <a:pt x="0" y="0"/>
                </a:moveTo>
                <a:lnTo>
                  <a:pt x="6782937" y="0"/>
                </a:lnTo>
                <a:lnTo>
                  <a:pt x="6782937" y="1703200"/>
                </a:lnTo>
                <a:lnTo>
                  <a:pt x="4165601" y="1703200"/>
                </a:lnTo>
                <a:lnTo>
                  <a:pt x="4165601" y="3423441"/>
                </a:lnTo>
                <a:lnTo>
                  <a:pt x="0" y="3423441"/>
                </a:lnTo>
                <a:lnTo>
                  <a:pt x="0" y="0"/>
                </a:lnTo>
                <a:close/>
              </a:path>
            </a:pathLst>
          </a:custGeom>
          <a:solidFill>
            <a:schemeClr val="accent2">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lvl="0" algn="ctr"/>
            <a:endParaRPr lang="en-US"/>
          </a:p>
        </p:txBody>
      </p:sp>
      <p:sp>
        <p:nvSpPr>
          <p:cNvPr id="4" name="TextBox 3">
            <a:extLst>
              <a:ext uri="{FF2B5EF4-FFF2-40B4-BE49-F238E27FC236}">
                <a16:creationId xmlns:a16="http://schemas.microsoft.com/office/drawing/2014/main" id="{6AE36EF0-8C29-EA4D-9011-707B9A2643D6}"/>
              </a:ext>
            </a:extLst>
          </p:cNvPr>
          <p:cNvSpPr txBox="1"/>
          <p:nvPr/>
        </p:nvSpPr>
        <p:spPr>
          <a:xfrm>
            <a:off x="4361202" y="3852643"/>
            <a:ext cx="2380780" cy="584775"/>
          </a:xfrm>
          <a:prstGeom prst="rect">
            <a:avLst/>
          </a:prstGeom>
          <a:noFill/>
        </p:spPr>
        <p:txBody>
          <a:bodyPr wrap="none" rtlCol="0">
            <a:spAutoFit/>
          </a:bodyPr>
          <a:lstStyle/>
          <a:p>
            <a:r>
              <a:rPr lang="en-US" sz="3200" spc="600">
                <a:solidFill>
                  <a:schemeClr val="bg1"/>
                </a:solidFill>
              </a:rPr>
              <a:t>AGENDA</a:t>
            </a:r>
          </a:p>
        </p:txBody>
      </p:sp>
      <p:sp>
        <p:nvSpPr>
          <p:cNvPr id="21" name="Content Placeholder 2">
            <a:extLst>
              <a:ext uri="{FF2B5EF4-FFF2-40B4-BE49-F238E27FC236}">
                <a16:creationId xmlns:a16="http://schemas.microsoft.com/office/drawing/2014/main" id="{546DE292-EB2D-E149-9692-855E2E284CE2}"/>
              </a:ext>
            </a:extLst>
          </p:cNvPr>
          <p:cNvSpPr>
            <a:spLocks noGrp="1"/>
          </p:cNvSpPr>
          <p:nvPr>
            <p:ph idx="1"/>
          </p:nvPr>
        </p:nvSpPr>
        <p:spPr>
          <a:xfrm>
            <a:off x="7175500" y="2051694"/>
            <a:ext cx="4102100" cy="4186673"/>
          </a:xfrm>
        </p:spPr>
        <p:txBody>
          <a:bodyPr anchor="ct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574A511E-DABC-4639-8F0E-0EE0D2F09506}"/>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865378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p:nvSpPr>
        <p:spPr>
          <a:xfrm>
            <a:off x="0" y="0"/>
            <a:ext cx="914400" cy="6858001"/>
          </a:xfrm>
          <a:prstGeom prst="rect">
            <a:avLst/>
          </a:prstGeom>
          <a:solidFill>
            <a:schemeClr val="accent1">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cap="all" spc="6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91F1E571-DB4F-4915-94CC-F09FA70CF253}"/>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3559882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Tea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p:nvSpPr>
        <p:spPr>
          <a:xfrm>
            <a:off x="0" y="0"/>
            <a:ext cx="914400" cy="6858001"/>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cap="all" spc="6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Rectangle 10">
            <a:extLst>
              <a:ext uri="{FF2B5EF4-FFF2-40B4-BE49-F238E27FC236}">
                <a16:creationId xmlns:a16="http://schemas.microsoft.com/office/drawing/2014/main" id="{1AEC662D-852E-4AC6-88E2-ECD12E25146C}"/>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3704941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Nav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472529-0C88-C345-8CB5-754D14EAC6C4}"/>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2122" r="4481" b="2359"/>
          <a:stretch/>
        </p:blipFill>
        <p:spPr>
          <a:xfrm>
            <a:off x="0" y="-2"/>
            <a:ext cx="12192000" cy="6858003"/>
          </a:xfrm>
          <a:prstGeom prst="rect">
            <a:avLst/>
          </a:prstGeom>
        </p:spPr>
      </p:pic>
      <p:sp>
        <p:nvSpPr>
          <p:cNvPr id="5" name="Rectangle 4">
            <a:extLst>
              <a:ext uri="{FF2B5EF4-FFF2-40B4-BE49-F238E27FC236}">
                <a16:creationId xmlns:a16="http://schemas.microsoft.com/office/drawing/2014/main" id="{6422250F-E031-B546-8BE8-A4BD9950600F}"/>
              </a:ext>
            </a:extLst>
          </p:cNvPr>
          <p:cNvSpPr/>
          <p:nvPr/>
        </p:nvSpPr>
        <p:spPr>
          <a:xfrm>
            <a:off x="914400" y="1"/>
            <a:ext cx="112776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56FFBA9-837A-EA49-8B06-1A1722703C23}"/>
              </a:ext>
            </a:extLst>
          </p:cNvPr>
          <p:cNvPicPr>
            <a:picLocks noChangeAspect="1"/>
          </p:cNvPicPr>
          <p:nvPr/>
        </p:nvPicPr>
        <p:blipFill>
          <a:blip r:embed="rId4"/>
          <a:stretch>
            <a:fillRect/>
          </a:stretch>
        </p:blipFill>
        <p:spPr>
          <a:xfrm>
            <a:off x="9846911" y="572482"/>
            <a:ext cx="2073349" cy="495300"/>
          </a:xfrm>
          <a:prstGeom prst="rect">
            <a:avLst/>
          </a:prstGeom>
        </p:spPr>
      </p:pic>
      <p:sp>
        <p:nvSpPr>
          <p:cNvPr id="4" name="Rectangle 3">
            <a:extLst>
              <a:ext uri="{FF2B5EF4-FFF2-40B4-BE49-F238E27FC236}">
                <a16:creationId xmlns:a16="http://schemas.microsoft.com/office/drawing/2014/main" id="{21E8C03F-E259-9445-BEA2-446CAEFC18FF}"/>
              </a:ext>
            </a:extLst>
          </p:cNvPr>
          <p:cNvSpPr/>
          <p:nvPr/>
        </p:nvSpPr>
        <p:spPr>
          <a:xfrm>
            <a:off x="0" y="0"/>
            <a:ext cx="914400" cy="6858001"/>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F5AAEEC-4EAF-6A42-899E-FC04B863D17B}"/>
              </a:ext>
            </a:extLst>
          </p:cNvPr>
          <p:cNvSpPr>
            <a:spLocks noGrp="1"/>
          </p:cNvSpPr>
          <p:nvPr>
            <p:ph type="title" hasCustomPrompt="1"/>
          </p:nvPr>
        </p:nvSpPr>
        <p:spPr>
          <a:xfrm>
            <a:off x="1367481" y="572482"/>
            <a:ext cx="7878120" cy="2387614"/>
          </a:xfrm>
        </p:spPr>
        <p:txBody>
          <a:bodyPr anchor="b">
            <a:noAutofit/>
          </a:bodyPr>
          <a:lstStyle>
            <a:lvl1pPr>
              <a:lnSpc>
                <a:spcPts val="4240"/>
              </a:lnSpc>
              <a:defRPr sz="4800">
                <a:solidFill>
                  <a:schemeClr val="bg2"/>
                </a:solidFill>
              </a:defRPr>
            </a:lvl1p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850A59B3-B89E-F849-B1DD-4EFD7099DD6D}"/>
              </a:ext>
            </a:extLst>
          </p:cNvPr>
          <p:cNvSpPr>
            <a:spLocks noGrp="1"/>
          </p:cNvSpPr>
          <p:nvPr>
            <p:ph type="body" idx="1"/>
          </p:nvPr>
        </p:nvSpPr>
        <p:spPr>
          <a:xfrm>
            <a:off x="1367480" y="3020950"/>
            <a:ext cx="7878121" cy="988998"/>
          </a:xfrm>
        </p:spPr>
        <p:txBody>
          <a:bodyPr>
            <a:noAutofit/>
          </a:bodyPr>
          <a:lstStyle>
            <a:lvl1pPr marL="0" indent="0">
              <a:buNone/>
              <a:defRPr sz="2400" cap="all" spc="6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FE243F47-A725-4F93-B3D5-01B38384A482}"/>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4256684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80C0-D98B-EA43-86D1-48D2181063B9}"/>
              </a:ext>
            </a:extLst>
          </p:cNvPr>
          <p:cNvSpPr>
            <a:spLocks noGrp="1"/>
          </p:cNvSpPr>
          <p:nvPr>
            <p:ph type="title"/>
          </p:nvPr>
        </p:nvSpPr>
        <p:spPr>
          <a:xfrm>
            <a:off x="914400" y="356024"/>
            <a:ext cx="10363200" cy="92821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FC4FFD2-FBB6-4946-87E3-761AAA231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572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5181600"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6248400" y="1485900"/>
            <a:ext cx="5181600"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0612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4498157"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8081914" y="1485900"/>
            <a:ext cx="3255388"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313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ED2C-A4F5-E74D-8EEC-572F1F097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4F11E-0C44-BE4C-B410-B5DD9B16E043}"/>
              </a:ext>
            </a:extLst>
          </p:cNvPr>
          <p:cNvSpPr>
            <a:spLocks noGrp="1"/>
          </p:cNvSpPr>
          <p:nvPr>
            <p:ph sz="half" idx="1"/>
          </p:nvPr>
        </p:nvSpPr>
        <p:spPr>
          <a:xfrm>
            <a:off x="914400" y="1485900"/>
            <a:ext cx="2421805"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BCF5A-B027-5140-BA07-8F39613CCBDC}"/>
              </a:ext>
            </a:extLst>
          </p:cNvPr>
          <p:cNvSpPr>
            <a:spLocks noGrp="1"/>
          </p:cNvSpPr>
          <p:nvPr>
            <p:ph sz="half" idx="2"/>
          </p:nvPr>
        </p:nvSpPr>
        <p:spPr>
          <a:xfrm>
            <a:off x="3561532" y="1485900"/>
            <a:ext cx="2421805"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4D820E11-F5AE-3E4F-A559-B794F624C9D9}"/>
              </a:ext>
            </a:extLst>
          </p:cNvPr>
          <p:cNvSpPr>
            <a:spLocks noGrp="1"/>
          </p:cNvSpPr>
          <p:nvPr>
            <p:ph sz="half" idx="10"/>
          </p:nvPr>
        </p:nvSpPr>
        <p:spPr>
          <a:xfrm>
            <a:off x="6208664" y="1485900"/>
            <a:ext cx="2421805"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40BFE767-DAB1-D14E-A02F-664C62EE6337}"/>
              </a:ext>
            </a:extLst>
          </p:cNvPr>
          <p:cNvSpPr>
            <a:spLocks noGrp="1"/>
          </p:cNvSpPr>
          <p:nvPr>
            <p:ph sz="half" idx="11"/>
          </p:nvPr>
        </p:nvSpPr>
        <p:spPr>
          <a:xfrm>
            <a:off x="8855795" y="1485900"/>
            <a:ext cx="2421805" cy="4678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2040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A98089-F466-5545-A77D-C2BBE269AA1C}"/>
              </a:ext>
            </a:extLst>
          </p:cNvPr>
          <p:cNvSpPr>
            <a:spLocks noGrp="1"/>
          </p:cNvSpPr>
          <p:nvPr>
            <p:ph type="body" idx="1"/>
          </p:nvPr>
        </p:nvSpPr>
        <p:spPr>
          <a:xfrm>
            <a:off x="914400" y="1549399"/>
            <a:ext cx="5083175"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22C2FE-A188-654B-9965-B5260CB22CF3}"/>
              </a:ext>
            </a:extLst>
          </p:cNvPr>
          <p:cNvSpPr>
            <a:spLocks noGrp="1"/>
          </p:cNvSpPr>
          <p:nvPr>
            <p:ph sz="half" idx="2"/>
          </p:nvPr>
        </p:nvSpPr>
        <p:spPr>
          <a:xfrm>
            <a:off x="914400" y="2387601"/>
            <a:ext cx="5083175" cy="3802062"/>
          </a:xfrm>
        </p:spPr>
        <p:txBody>
          <a:bodyPr>
            <a:noAutofit/>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88687-630A-0244-86AE-FA038EA35950}"/>
              </a:ext>
            </a:extLst>
          </p:cNvPr>
          <p:cNvSpPr>
            <a:spLocks noGrp="1"/>
          </p:cNvSpPr>
          <p:nvPr>
            <p:ph type="body" sz="quarter" idx="3"/>
          </p:nvPr>
        </p:nvSpPr>
        <p:spPr>
          <a:xfrm>
            <a:off x="6247178" y="1549399"/>
            <a:ext cx="5108209" cy="701675"/>
          </a:xfrm>
        </p:spPr>
        <p:txBody>
          <a:bodyPr anchor="b">
            <a:noAutofit/>
          </a:bodyPr>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B2DEE7-4136-0746-979D-EA1ADE8A6790}"/>
              </a:ext>
            </a:extLst>
          </p:cNvPr>
          <p:cNvSpPr>
            <a:spLocks noGrp="1"/>
          </p:cNvSpPr>
          <p:nvPr>
            <p:ph sz="quarter" idx="4"/>
          </p:nvPr>
        </p:nvSpPr>
        <p:spPr>
          <a:xfrm>
            <a:off x="6247178" y="2387601"/>
            <a:ext cx="5108209" cy="3802062"/>
          </a:xfrm>
        </p:spPr>
        <p:txBody>
          <a:bodyPr>
            <a:noAutofit/>
          </a:bodyPr>
          <a:lstStyle>
            <a:lvl1pPr>
              <a:defRPr sz="20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3E1750BA-9BD5-824A-9AE7-A96777ACA4F2}"/>
              </a:ext>
            </a:extLst>
          </p:cNvPr>
          <p:cNvSpPr>
            <a:spLocks noGrp="1"/>
          </p:cNvSpPr>
          <p:nvPr>
            <p:ph type="title"/>
          </p:nvPr>
        </p:nvSpPr>
        <p:spPr>
          <a:xfrm>
            <a:off x="914400" y="356024"/>
            <a:ext cx="10363200" cy="928215"/>
          </a:xfrm>
        </p:spPr>
        <p:txBody>
          <a:bodyPr/>
          <a:lstStyle/>
          <a:p>
            <a:r>
              <a:rPr lang="en-US"/>
              <a:t>Click to edit Master title style</a:t>
            </a:r>
          </a:p>
        </p:txBody>
      </p:sp>
    </p:spTree>
    <p:extLst>
      <p:ext uri="{BB962C8B-B14F-4D97-AF65-F5344CB8AC3E}">
        <p14:creationId xmlns:p14="http://schemas.microsoft.com/office/powerpoint/2010/main" val="77240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5"/>
        <p:cNvGrpSpPr/>
        <p:nvPr/>
      </p:nvGrpSpPr>
      <p:grpSpPr>
        <a:xfrm>
          <a:off x="0" y="0"/>
          <a:ext cx="0" cy="0"/>
          <a:chOff x="0" y="0"/>
          <a:chExt cx="0" cy="0"/>
        </a:xfrm>
      </p:grpSpPr>
      <p:sp>
        <p:nvSpPr>
          <p:cNvPr id="96" name="Google Shape;96;p182"/>
          <p:cNvSpPr txBox="1">
            <a:spLocks noGrp="1"/>
          </p:cNvSpPr>
          <p:nvPr>
            <p:ph type="title"/>
          </p:nvPr>
        </p:nvSpPr>
        <p:spPr>
          <a:xfrm>
            <a:off x="398488" y="365125"/>
            <a:ext cx="1138378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82"/>
          <p:cNvSpPr txBox="1">
            <a:spLocks noGrp="1"/>
          </p:cNvSpPr>
          <p:nvPr>
            <p:ph type="sldNum" idx="12"/>
          </p:nvPr>
        </p:nvSpPr>
        <p:spPr>
          <a:xfrm>
            <a:off x="11562413" y="6444070"/>
            <a:ext cx="538528"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83503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2228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86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tatement Slide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p:nvSpPr>
        <p:spPr>
          <a:xfrm>
            <a:off x="0" y="1"/>
            <a:ext cx="12192000" cy="6858000"/>
          </a:xfrm>
          <a:prstGeom prst="rect">
            <a:avLst/>
          </a:prstGeom>
          <a:solidFill>
            <a:schemeClr val="accent4">
              <a:lumMod val="7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p:nvPicPr>
        <p:blipFill>
          <a:blip r:embed="rId4"/>
          <a:stretch>
            <a:fillRect/>
          </a:stretch>
        </p:blipFill>
        <p:spPr>
          <a:xfrm>
            <a:off x="9846911" y="572482"/>
            <a:ext cx="2073349" cy="495300"/>
          </a:xfrm>
          <a:prstGeom prst="rect">
            <a:avLst/>
          </a:prstGeom>
        </p:spPr>
      </p:pic>
      <p:sp>
        <p:nvSpPr>
          <p:cNvPr id="7" name="Rectangle 6">
            <a:extLst>
              <a:ext uri="{FF2B5EF4-FFF2-40B4-BE49-F238E27FC236}">
                <a16:creationId xmlns:a16="http://schemas.microsoft.com/office/drawing/2014/main" id="{ADDDEA47-F54A-4A34-BFBF-08CB52EF7CE3}"/>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1549387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tatement Slide T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p:nvPicPr>
        <p:blipFill rotWithShape="1">
          <a:blip r:embed="rId2" cstate="screen">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p:nvSpPr>
        <p:spPr>
          <a:xfrm>
            <a:off x="0" y="1"/>
            <a:ext cx="12192000" cy="6858000"/>
          </a:xfrm>
          <a:prstGeom prst="rect">
            <a:avLst/>
          </a:pr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p:nvPicPr>
        <p:blipFill>
          <a:blip r:embed="rId4"/>
          <a:stretch>
            <a:fillRect/>
          </a:stretch>
        </p:blipFill>
        <p:spPr>
          <a:xfrm>
            <a:off x="9846911" y="572482"/>
            <a:ext cx="2073349" cy="495300"/>
          </a:xfrm>
          <a:prstGeom prst="rect">
            <a:avLst/>
          </a:prstGeom>
        </p:spPr>
      </p:pic>
      <p:sp>
        <p:nvSpPr>
          <p:cNvPr id="7" name="Rectangle 6">
            <a:extLst>
              <a:ext uri="{FF2B5EF4-FFF2-40B4-BE49-F238E27FC236}">
                <a16:creationId xmlns:a16="http://schemas.microsoft.com/office/drawing/2014/main" id="{5D95E1B3-973D-457F-B597-00C85C1727A6}"/>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3068236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tatement Slide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200B00-3136-F546-966E-A44185487883}"/>
              </a:ext>
            </a:extLst>
          </p:cNvPr>
          <p:cNvPicPr>
            <a:picLocks noChangeAspect="1"/>
          </p:cNvPicPr>
          <p:nvPr/>
        </p:nvPicPr>
        <p:blipFill rotWithShape="1">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
            <a:ext cx="12192000" cy="6858002"/>
          </a:xfrm>
          <a:prstGeom prst="rect">
            <a:avLst/>
          </a:prstGeom>
        </p:spPr>
      </p:pic>
      <p:sp>
        <p:nvSpPr>
          <p:cNvPr id="4" name="Rectangle 3">
            <a:extLst>
              <a:ext uri="{FF2B5EF4-FFF2-40B4-BE49-F238E27FC236}">
                <a16:creationId xmlns:a16="http://schemas.microsoft.com/office/drawing/2014/main" id="{55CB71A7-51F7-EC43-BB50-FD9631DB2432}"/>
              </a:ext>
            </a:extLst>
          </p:cNvPr>
          <p:cNvSpPr/>
          <p:nvPr/>
        </p:nvSpPr>
        <p:spPr>
          <a:xfrm>
            <a:off x="0" y="1"/>
            <a:ext cx="12192000" cy="6858000"/>
          </a:xfrm>
          <a:prstGeom prst="rect">
            <a:avLst/>
          </a:prstGeom>
          <a:solidFill>
            <a:schemeClr val="accent3">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32A00A7-BB9F-2C47-B6BF-FFAADE6B5279}"/>
              </a:ext>
            </a:extLst>
          </p:cNvPr>
          <p:cNvSpPr>
            <a:spLocks noGrp="1"/>
          </p:cNvSpPr>
          <p:nvPr>
            <p:ph type="title"/>
          </p:nvPr>
        </p:nvSpPr>
        <p:spPr>
          <a:xfrm>
            <a:off x="914400" y="1554768"/>
            <a:ext cx="10363200" cy="3748463"/>
          </a:xfrm>
        </p:spPr>
        <p:txBody>
          <a:bodyPr/>
          <a:lstStyle>
            <a:lvl1pPr algn="ctr">
              <a:lnSpc>
                <a:spcPts val="3240"/>
              </a:lnSpc>
              <a:defRPr>
                <a:solidFill>
                  <a:schemeClr val="bg2"/>
                </a:solidFill>
              </a:defRPr>
            </a:lvl1pPr>
          </a:lstStyle>
          <a:p>
            <a:r>
              <a:rPr lang="en-US"/>
              <a:t>Click to edit Master title style</a:t>
            </a:r>
          </a:p>
        </p:txBody>
      </p:sp>
      <p:pic>
        <p:nvPicPr>
          <p:cNvPr id="5" name="Picture 4">
            <a:extLst>
              <a:ext uri="{FF2B5EF4-FFF2-40B4-BE49-F238E27FC236}">
                <a16:creationId xmlns:a16="http://schemas.microsoft.com/office/drawing/2014/main" id="{F61ED6B1-4BEA-7041-AD01-34E0C7EFE394}"/>
              </a:ext>
            </a:extLst>
          </p:cNvPr>
          <p:cNvPicPr>
            <a:picLocks noChangeAspect="1"/>
          </p:cNvPicPr>
          <p:nvPr/>
        </p:nvPicPr>
        <p:blipFill>
          <a:blip r:embed="rId4"/>
          <a:stretch>
            <a:fillRect/>
          </a:stretch>
        </p:blipFill>
        <p:spPr>
          <a:xfrm>
            <a:off x="9846911" y="572482"/>
            <a:ext cx="2073349" cy="495300"/>
          </a:xfrm>
          <a:prstGeom prst="rect">
            <a:avLst/>
          </a:prstGeom>
        </p:spPr>
      </p:pic>
      <p:sp>
        <p:nvSpPr>
          <p:cNvPr id="7" name="Rectangle 6">
            <a:extLst>
              <a:ext uri="{FF2B5EF4-FFF2-40B4-BE49-F238E27FC236}">
                <a16:creationId xmlns:a16="http://schemas.microsoft.com/office/drawing/2014/main" id="{48F1AAA1-A627-49BF-B829-88175B93AA23}"/>
              </a:ext>
            </a:extLst>
          </p:cNvPr>
          <p:cNvSpPr/>
          <p:nvPr userDrawn="1"/>
        </p:nvSpPr>
        <p:spPr>
          <a:xfrm>
            <a:off x="0" y="6466687"/>
            <a:ext cx="12192000" cy="215444"/>
          </a:xfrm>
          <a:prstGeom prst="rect">
            <a:avLst/>
          </a:prstGeom>
        </p:spPr>
        <p:txBody>
          <a:bodyPr wrap="square">
            <a:spAutoFit/>
          </a:bodyPr>
          <a:lstStyle/>
          <a:p>
            <a:pPr algn="ctr"/>
            <a:r>
              <a:rPr lang="en-US" sz="800" b="0">
                <a:solidFill>
                  <a:schemeClr val="bg2"/>
                </a:solidFill>
              </a:rPr>
              <a:t>© 2022 All rights reserved | </a:t>
            </a:r>
            <a:r>
              <a:rPr lang="en-US" sz="800" b="1">
                <a:solidFill>
                  <a:schemeClr val="bg2"/>
                </a:solidFill>
              </a:rPr>
              <a:t>The Ohio Society of CPAs</a:t>
            </a:r>
            <a:endParaRPr lang="en-US" sz="800" b="0">
              <a:solidFill>
                <a:schemeClr val="bg2"/>
              </a:solidFill>
            </a:endParaRPr>
          </a:p>
        </p:txBody>
      </p:sp>
    </p:spTree>
    <p:extLst>
      <p:ext uri="{BB962C8B-B14F-4D97-AF65-F5344CB8AC3E}">
        <p14:creationId xmlns:p14="http://schemas.microsoft.com/office/powerpoint/2010/main" val="1573714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he E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B7D99-FC27-6B44-85EE-C3314E00592A}"/>
              </a:ext>
            </a:extLst>
          </p:cNvPr>
          <p:cNvSpPr/>
          <p:nvPr/>
        </p:nvSpPr>
        <p:spPr>
          <a:xfrm>
            <a:off x="9601200" y="393700"/>
            <a:ext cx="2590800" cy="6159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9AB278-CDDB-284D-ADDB-E58BF2750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318" y="5429689"/>
            <a:ext cx="2625882" cy="636084"/>
          </a:xfrm>
          <a:prstGeom prst="rect">
            <a:avLst/>
          </a:prstGeom>
        </p:spPr>
      </p:pic>
      <p:sp>
        <p:nvSpPr>
          <p:cNvPr id="4" name="TextBox 3">
            <a:extLst>
              <a:ext uri="{FF2B5EF4-FFF2-40B4-BE49-F238E27FC236}">
                <a16:creationId xmlns:a16="http://schemas.microsoft.com/office/drawing/2014/main" id="{B03D2EDE-724A-5344-8A29-5EBB45B0EEC8}"/>
              </a:ext>
            </a:extLst>
          </p:cNvPr>
          <p:cNvSpPr txBox="1"/>
          <p:nvPr/>
        </p:nvSpPr>
        <p:spPr>
          <a:xfrm>
            <a:off x="3465311" y="2767280"/>
            <a:ext cx="5261377" cy="1323439"/>
          </a:xfrm>
          <a:prstGeom prst="rect">
            <a:avLst/>
          </a:prstGeom>
          <a:noFill/>
        </p:spPr>
        <p:txBody>
          <a:bodyPr wrap="none" rtlCol="0">
            <a:spAutoFit/>
          </a:bodyPr>
          <a:lstStyle/>
          <a:p>
            <a:pPr algn="ctr"/>
            <a:r>
              <a:rPr lang="en-US" sz="8000">
                <a:solidFill>
                  <a:schemeClr val="accent2"/>
                </a:solidFill>
              </a:rPr>
              <a:t>Thank you.</a:t>
            </a:r>
          </a:p>
        </p:txBody>
      </p:sp>
    </p:spTree>
    <p:extLst>
      <p:ext uri="{BB962C8B-B14F-4D97-AF65-F5344CB8AC3E}">
        <p14:creationId xmlns:p14="http://schemas.microsoft.com/office/powerpoint/2010/main" val="904722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888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ck_content_02">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43428" y="1981200"/>
            <a:ext cx="10972800" cy="3962400"/>
          </a:xfrm>
          <a:prstGeom prst="rect">
            <a:avLst/>
          </a:prstGeom>
        </p:spPr>
        <p:txBody>
          <a:bodyPr/>
          <a:lstStyle>
            <a:lvl1pPr>
              <a:defRPr sz="3200">
                <a:solidFill>
                  <a:schemeClr val="tx2">
                    <a:lumMod val="75000"/>
                  </a:schemeClr>
                </a:solidFill>
                <a:latin typeface="Euphemia" panose="020B0503040102020104" pitchFamily="34" charset="0"/>
                <a:cs typeface="Euphemia" panose="020B0503040102020104" pitchFamily="34" charset="0"/>
              </a:defRPr>
            </a:lvl1pPr>
            <a:lvl2pPr marL="801688" indent="-344488">
              <a:buFont typeface="Arial" pitchFamily="34" charset="0"/>
              <a:buChar char="•"/>
              <a:defRPr sz="2800">
                <a:solidFill>
                  <a:schemeClr val="tx2">
                    <a:lumMod val="75000"/>
                  </a:schemeClr>
                </a:solidFill>
                <a:latin typeface="Euphemia" panose="020B0503040102020104" pitchFamily="34" charset="0"/>
                <a:cs typeface="Euphemia" panose="020B0503040102020104" pitchFamily="34" charset="0"/>
              </a:defRPr>
            </a:lvl2pPr>
            <a:lvl3pPr marL="1254125" indent="-339725">
              <a:buFont typeface="Gill Sans MT" pitchFamily="34" charset="0"/>
              <a:buChar char="–"/>
              <a:defRPr sz="2400">
                <a:solidFill>
                  <a:schemeClr val="tx2">
                    <a:lumMod val="75000"/>
                  </a:schemeClr>
                </a:solidFill>
                <a:latin typeface="Euphemia" panose="020B0503040102020104" pitchFamily="34" charset="0"/>
                <a:cs typeface="Euphemia" panose="020B0503040102020104" pitchFamily="34" charset="0"/>
              </a:defRPr>
            </a:lvl3pPr>
            <a:lvl4pPr>
              <a:buNone/>
              <a:defRPr sz="2400">
                <a:latin typeface="+mj-lt"/>
              </a:defRPr>
            </a:lvl4pPr>
            <a:lvl5pPr>
              <a:defRPr>
                <a:latin typeface="+mj-lt"/>
              </a:defRPr>
            </a:lvl5pPr>
          </a:lstStyle>
          <a:p>
            <a:pPr lvl="0"/>
            <a:r>
              <a:rPr lang="en-US"/>
              <a:t>Text</a:t>
            </a:r>
          </a:p>
          <a:p>
            <a:pPr lvl="1"/>
            <a:r>
              <a:rPr lang="en-US"/>
              <a:t>First level</a:t>
            </a:r>
          </a:p>
          <a:p>
            <a:pPr lvl="2"/>
            <a:r>
              <a:rPr lang="en-US"/>
              <a:t>Second level</a:t>
            </a:r>
          </a:p>
        </p:txBody>
      </p:sp>
      <p:sp>
        <p:nvSpPr>
          <p:cNvPr id="5" name="Title 1"/>
          <p:cNvSpPr>
            <a:spLocks noGrp="1"/>
          </p:cNvSpPr>
          <p:nvPr>
            <p:ph type="ctrTitle" hasCustomPrompt="1"/>
          </p:nvPr>
        </p:nvSpPr>
        <p:spPr>
          <a:xfrm>
            <a:off x="1117600" y="859971"/>
            <a:ext cx="8839200" cy="609600"/>
          </a:xfrm>
          <a:prstGeom prst="rect">
            <a:avLst/>
          </a:prstGeom>
        </p:spPr>
        <p:txBody>
          <a:bodyPr>
            <a:normAutofit/>
          </a:bodyPr>
          <a:lstStyle>
            <a:lvl1pPr algn="l">
              <a:lnSpc>
                <a:spcPts val="3600"/>
              </a:lnSpc>
              <a:defRPr sz="4400">
                <a:solidFill>
                  <a:schemeClr val="tx2">
                    <a:lumMod val="75000"/>
                  </a:schemeClr>
                </a:solidFill>
                <a:latin typeface="Euphemia" panose="020B0503040102020104" pitchFamily="34" charset="0"/>
                <a:cs typeface="Euphemia" panose="020B0503040102020104" pitchFamily="34" charset="0"/>
              </a:defRPr>
            </a:lvl1pPr>
          </a:lstStyle>
          <a:p>
            <a:r>
              <a:rPr lang="en-US"/>
              <a:t>Click to edit Master style</a:t>
            </a:r>
          </a:p>
        </p:txBody>
      </p:sp>
      <p:sp>
        <p:nvSpPr>
          <p:cNvPr id="2" name="Rectangle 1"/>
          <p:cNvSpPr/>
          <p:nvPr userDrawn="1"/>
        </p:nvSpPr>
        <p:spPr>
          <a:xfrm>
            <a:off x="943429" y="1676400"/>
            <a:ext cx="10435772"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74522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4pPr marL="1028700" indent="0">
              <a:buNone/>
              <a:defRPr/>
            </a:lvl4pPr>
          </a:lstStyle>
          <a:p>
            <a:pPr lvl="3" eaLnBrk="1" latinLnBrk="0" hangingPunct="1"/>
            <a:endParaRPr kumimoji="0" lang="en-US"/>
          </a:p>
        </p:txBody>
      </p:sp>
      <p:sp>
        <p:nvSpPr>
          <p:cNvPr id="8" name="Content Placeholder 7"/>
          <p:cNvSpPr>
            <a:spLocks noGrp="1"/>
          </p:cNvSpPr>
          <p:nvPr>
            <p:ph sz="quarter" idx="10"/>
          </p:nvPr>
        </p:nvSpPr>
        <p:spPr>
          <a:xfrm>
            <a:off x="977537" y="1981200"/>
            <a:ext cx="7162800" cy="5486400"/>
          </a:xfrm>
          <a:prstGeom prst="rect">
            <a:avLst/>
          </a:prstGeom>
        </p:spPr>
        <p:txBody>
          <a:bodyPr/>
          <a:lstStyle>
            <a:lvl1pPr>
              <a:defRPr sz="2400">
                <a:latin typeface="Helvetica Neue LT Std 57 Condensed"/>
              </a:defRPr>
            </a:lvl1pPr>
            <a:lvl2pPr>
              <a:defRPr sz="2400">
                <a:latin typeface="Helvetica Neue LT Std 57 Condensed"/>
              </a:defRPr>
            </a:lvl2pPr>
            <a:lvl3pPr>
              <a:defRPr sz="2400">
                <a:latin typeface="Helvetica Neue LT Std 57 Condensed"/>
              </a:defRPr>
            </a:lvl3pPr>
            <a:lvl4pPr>
              <a:defRPr sz="2400">
                <a:latin typeface="Helvetica Neue LT Std 57 Condensed"/>
              </a:defRPr>
            </a:lvl4pPr>
            <a:lvl5pPr>
              <a:defRPr sz="2400">
                <a:latin typeface="Helvetica Neue LT Std 57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990600" y="990601"/>
            <a:ext cx="10134600" cy="762000"/>
          </a:xfrm>
          <a:prstGeom prst="rect">
            <a:avLst/>
          </a:prstGeom>
        </p:spPr>
        <p:txBody>
          <a:bodyPr/>
          <a:lstStyle>
            <a:lvl1pPr>
              <a:lnSpc>
                <a:spcPct val="100000"/>
              </a:lnSpc>
              <a:defRPr sz="3600">
                <a:solidFill>
                  <a:schemeClr val="accent1">
                    <a:lumMod val="50000"/>
                  </a:schemeClr>
                </a:solidFill>
                <a:latin typeface="Helvetica Neue LT Std 57 Condensed"/>
              </a:defRPr>
            </a:lvl1pPr>
          </a:lstStyle>
          <a:p>
            <a:r>
              <a:rPr lang="en-US"/>
              <a:t>Click to edit Master title style</a:t>
            </a:r>
          </a:p>
        </p:txBody>
      </p:sp>
    </p:spTree>
    <p:extLst>
      <p:ext uri="{BB962C8B-B14F-4D97-AF65-F5344CB8AC3E}">
        <p14:creationId xmlns:p14="http://schemas.microsoft.com/office/powerpoint/2010/main" val="3751026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pic>
        <p:nvPicPr>
          <p:cNvPr id="7" name="Picture 6" descr="oscpa_NEW Brand vert_cmy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332" y="938590"/>
            <a:ext cx="4051457" cy="3512080"/>
          </a:xfrm>
          <a:prstGeom prst="rect">
            <a:avLst/>
          </a:prstGeom>
        </p:spPr>
      </p:pic>
      <p:sp>
        <p:nvSpPr>
          <p:cNvPr id="11" name="Text Placeholder 10"/>
          <p:cNvSpPr>
            <a:spLocks noGrp="1"/>
          </p:cNvSpPr>
          <p:nvPr>
            <p:ph type="body" sz="quarter" idx="12" hasCustomPrompt="1"/>
          </p:nvPr>
        </p:nvSpPr>
        <p:spPr>
          <a:xfrm>
            <a:off x="1356785" y="4967289"/>
            <a:ext cx="9571567" cy="352135"/>
          </a:xfrm>
          <a:prstGeom prst="rect">
            <a:avLst/>
          </a:prstGeom>
        </p:spPr>
        <p:txBody>
          <a:bodyPr/>
          <a:lstStyle>
            <a:lvl1pPr marL="0" indent="0" algn="ctr">
              <a:spcBef>
                <a:spcPts val="500"/>
              </a:spcBef>
              <a:buFontTx/>
              <a:buNone/>
              <a:defRPr sz="1800" b="0" i="0" baseline="0">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We hope you enjoyed this presentation.</a:t>
            </a:r>
          </a:p>
        </p:txBody>
      </p:sp>
      <p:sp>
        <p:nvSpPr>
          <p:cNvPr id="13" name="Text Placeholder 12"/>
          <p:cNvSpPr>
            <a:spLocks noGrp="1"/>
          </p:cNvSpPr>
          <p:nvPr>
            <p:ph type="body" sz="quarter" idx="13" hasCustomPrompt="1"/>
          </p:nvPr>
        </p:nvSpPr>
        <p:spPr>
          <a:xfrm>
            <a:off x="1356785" y="5325097"/>
            <a:ext cx="9571567" cy="352425"/>
          </a:xfrm>
          <a:prstGeom prst="rect">
            <a:avLst/>
          </a:prstGeom>
        </p:spPr>
        <p:txBody>
          <a:bodyPr/>
          <a:lstStyle>
            <a:lvl1pPr marL="0" indent="0" algn="ctr">
              <a:buFontTx/>
              <a:buNone/>
              <a:defRPr sz="1800" b="1" i="0" baseline="0">
                <a:latin typeface="Calibri" charset="0"/>
                <a:ea typeface="Calibri" charset="0"/>
                <a:cs typeface="Calibri"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Thank you for being apart of The Ohio Society of CPAs.</a:t>
            </a:r>
          </a:p>
        </p:txBody>
      </p:sp>
    </p:spTree>
    <p:extLst>
      <p:ext uri="{BB962C8B-B14F-4D97-AF65-F5344CB8AC3E}">
        <p14:creationId xmlns:p14="http://schemas.microsoft.com/office/powerpoint/2010/main" val="4224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183"/>
          <p:cNvSpPr txBox="1">
            <a:spLocks noGrp="1"/>
          </p:cNvSpPr>
          <p:nvPr>
            <p:ph type="sldNum" idx="12"/>
          </p:nvPr>
        </p:nvSpPr>
        <p:spPr>
          <a:xfrm>
            <a:off x="11562413" y="6444070"/>
            <a:ext cx="538528"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02722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4" name="Text Placeholder 21"/>
          <p:cNvSpPr>
            <a:spLocks noGrp="1"/>
          </p:cNvSpPr>
          <p:nvPr>
            <p:ph type="body" sz="quarter" idx="12" hasCustomPrompt="1"/>
          </p:nvPr>
        </p:nvSpPr>
        <p:spPr>
          <a:xfrm>
            <a:off x="379749" y="410413"/>
            <a:ext cx="9678651" cy="790223"/>
          </a:xfrm>
          <a:prstGeom prst="rect">
            <a:avLst/>
          </a:prstGeom>
        </p:spPr>
        <p:txBody>
          <a:bodyPr/>
          <a:lstStyle>
            <a:lvl1pPr marL="0" indent="0">
              <a:buFontTx/>
              <a:buNone/>
              <a:defRPr sz="3150" b="1" i="0" baseline="0">
                <a:solidFill>
                  <a:srgbClr val="62376F"/>
                </a:solidFill>
                <a:latin typeface="Calibri" charset="0"/>
                <a:ea typeface="Calibri" charset="0"/>
                <a:cs typeface="Calibri" charset="0"/>
              </a:defRPr>
            </a:lvl1pPr>
            <a:lvl2pPr marL="342900" indent="0">
              <a:buFontTx/>
              <a:buNone/>
              <a:defRPr>
                <a:solidFill>
                  <a:schemeClr val="tx1"/>
                </a:solidFill>
              </a:defRPr>
            </a:lvl2pPr>
            <a:lvl3pPr marL="685800" indent="0">
              <a:buFontTx/>
              <a:buNone/>
              <a:defRPr>
                <a:solidFill>
                  <a:schemeClr val="tx1"/>
                </a:solidFill>
              </a:defRPr>
            </a:lvl3pPr>
            <a:lvl4pPr marL="1028700" indent="0">
              <a:buFontTx/>
              <a:buNone/>
              <a:defRPr>
                <a:solidFill>
                  <a:schemeClr val="tx1"/>
                </a:solidFill>
              </a:defRPr>
            </a:lvl4pPr>
            <a:lvl5pPr marL="1371600" indent="0">
              <a:buFontTx/>
              <a:buNone/>
              <a:defRPr>
                <a:solidFill>
                  <a:schemeClr val="tx1"/>
                </a:solidFill>
              </a:defRPr>
            </a:lvl5pPr>
          </a:lstStyle>
          <a:p>
            <a:pPr lvl="0"/>
            <a:r>
              <a:rPr lang="en-US"/>
              <a:t>Click to Add a Headline</a:t>
            </a:r>
          </a:p>
        </p:txBody>
      </p:sp>
      <p:sp>
        <p:nvSpPr>
          <p:cNvPr id="15" name="Text Placeholder 23"/>
          <p:cNvSpPr>
            <a:spLocks noGrp="1"/>
          </p:cNvSpPr>
          <p:nvPr>
            <p:ph type="body" sz="quarter" idx="13" hasCustomPrompt="1"/>
          </p:nvPr>
        </p:nvSpPr>
        <p:spPr>
          <a:xfrm>
            <a:off x="457200" y="1200151"/>
            <a:ext cx="9601200" cy="5189499"/>
          </a:xfrm>
          <a:prstGeom prst="rect">
            <a:avLst/>
          </a:prstGeom>
        </p:spPr>
        <p:txBody>
          <a:bodyPr/>
          <a:lstStyle>
            <a:lvl1pPr marL="0" marR="0" indent="0" algn="l" defTabSz="685800" rtl="0" eaLnBrk="1" fontAlgn="auto" latinLnBrk="0" hangingPunct="1">
              <a:lnSpc>
                <a:spcPct val="140000"/>
              </a:lnSpc>
              <a:spcBef>
                <a:spcPts val="750"/>
              </a:spcBef>
              <a:spcAft>
                <a:spcPts val="0"/>
              </a:spcAft>
              <a:buClrTx/>
              <a:buSzTx/>
              <a:buFontTx/>
              <a:buNone/>
              <a:tabLst/>
              <a:defRPr sz="1350" baseline="0">
                <a:solidFill>
                  <a:srgbClr val="62376F"/>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This can be page all about copy with a few paragraphs and a graphic in the background incorporating a sidebar with some fast facts for those viewers with a short attention span.</a:t>
            </a:r>
          </a:p>
          <a:p>
            <a:pPr marL="0" marR="0" lvl="0" indent="0" algn="l" defTabSz="685800" rtl="0" eaLnBrk="1" fontAlgn="auto" latinLnBrk="0" hangingPunct="1">
              <a:lnSpc>
                <a:spcPct val="120000"/>
              </a:lnSpc>
              <a:spcBef>
                <a:spcPts val="750"/>
              </a:spcBef>
              <a:spcAft>
                <a:spcPts val="0"/>
              </a:spcAft>
              <a:buClrTx/>
              <a:buSzTx/>
              <a:buFontTx/>
              <a:buNone/>
              <a:tabLst/>
              <a:defRPr/>
            </a:pPr>
            <a:r>
              <a:rPr lang="en-US"/>
              <a:t>This can be page all about copy with a few paragraphs and a graphic in the background incorporating a sidebar with some fast facts for those viewers with a short attention span.</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30784" y="572482"/>
            <a:ext cx="1528461" cy="369102"/>
          </a:xfrm>
          <a:prstGeom prst="rect">
            <a:avLst/>
          </a:prstGeom>
        </p:spPr>
      </p:pic>
    </p:spTree>
    <p:extLst>
      <p:ext uri="{BB962C8B-B14F-4D97-AF65-F5344CB8AC3E}">
        <p14:creationId xmlns:p14="http://schemas.microsoft.com/office/powerpoint/2010/main" val="203903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00"/>
        <p:cNvGrpSpPr/>
        <p:nvPr/>
      </p:nvGrpSpPr>
      <p:grpSpPr>
        <a:xfrm>
          <a:off x="0" y="0"/>
          <a:ext cx="0" cy="0"/>
          <a:chOff x="0" y="0"/>
          <a:chExt cx="0" cy="0"/>
        </a:xfrm>
      </p:grpSpPr>
      <p:pic>
        <p:nvPicPr>
          <p:cNvPr id="101" name="Google Shape;101;p184"/>
          <p:cNvPicPr preferRelativeResize="0"/>
          <p:nvPr/>
        </p:nvPicPr>
        <p:blipFill rotWithShape="1">
          <a:blip r:embed="rId2">
            <a:alphaModFix/>
          </a:blip>
          <a:srcRect/>
          <a:stretch/>
        </p:blipFill>
        <p:spPr>
          <a:xfrm>
            <a:off x="0" y="-3"/>
            <a:ext cx="12192000" cy="6858003"/>
          </a:xfrm>
          <a:prstGeom prst="rect">
            <a:avLst/>
          </a:prstGeom>
          <a:noFill/>
          <a:ln>
            <a:noFill/>
          </a:ln>
        </p:spPr>
      </p:pic>
      <p:sp>
        <p:nvSpPr>
          <p:cNvPr id="102" name="Google Shape;102;p184"/>
          <p:cNvSpPr/>
          <p:nvPr/>
        </p:nvSpPr>
        <p:spPr>
          <a:xfrm>
            <a:off x="0" y="-3"/>
            <a:ext cx="12192000" cy="6851568"/>
          </a:xfrm>
          <a:prstGeom prst="rect">
            <a:avLst/>
          </a:prstGeom>
          <a:solidFill>
            <a:srgbClr val="482852">
              <a:alpha val="69411"/>
            </a:srgbClr>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2400" b="0" i="0" u="none" strike="noStrike" cap="none">
              <a:solidFill>
                <a:schemeClr val="lt2"/>
              </a:solidFill>
              <a:latin typeface="Arial"/>
              <a:ea typeface="Arial"/>
              <a:cs typeface="Arial"/>
              <a:sym typeface="Arial"/>
            </a:endParaRPr>
          </a:p>
        </p:txBody>
      </p:sp>
      <p:sp>
        <p:nvSpPr>
          <p:cNvPr id="103" name="Google Shape;103;p184"/>
          <p:cNvSpPr txBox="1">
            <a:spLocks noGrp="1"/>
          </p:cNvSpPr>
          <p:nvPr>
            <p:ph type="body" idx="1"/>
          </p:nvPr>
        </p:nvSpPr>
        <p:spPr>
          <a:xfrm>
            <a:off x="808084" y="1304260"/>
            <a:ext cx="10553544" cy="4281377"/>
          </a:xfrm>
          <a:prstGeom prst="rect">
            <a:avLst/>
          </a:prstGeom>
          <a:noFill/>
          <a:ln>
            <a:noFill/>
          </a:ln>
        </p:spPr>
        <p:txBody>
          <a:bodyPr spcFirstLastPara="1" wrap="square" lIns="91425" tIns="45700" rIns="91425" bIns="45700" anchor="ctr" anchorCtr="0">
            <a:normAutofit/>
          </a:bodyPr>
          <a:lstStyle>
            <a:lvl1pPr marL="609585" lvl="0" indent="-304792" algn="l">
              <a:lnSpc>
                <a:spcPct val="90000"/>
              </a:lnSpc>
              <a:spcBef>
                <a:spcPts val="1000"/>
              </a:spcBef>
              <a:spcAft>
                <a:spcPts val="0"/>
              </a:spcAft>
              <a:buClr>
                <a:schemeClr val="lt2"/>
              </a:buClr>
              <a:buSzPts val="3600"/>
              <a:buNone/>
              <a:defRPr sz="4800" b="0">
                <a:solidFill>
                  <a:schemeClr val="lt2"/>
                </a:solidFill>
              </a:defRPr>
            </a:lvl1pPr>
            <a:lvl2pPr marL="1219170" lvl="1" indent="-304792" algn="l">
              <a:lnSpc>
                <a:spcPct val="90000"/>
              </a:lnSpc>
              <a:spcBef>
                <a:spcPts val="500"/>
              </a:spcBef>
              <a:spcAft>
                <a:spcPts val="0"/>
              </a:spcAft>
              <a:buClr>
                <a:srgbClr val="888888"/>
              </a:buClr>
              <a:buSzPts val="1500"/>
              <a:buNone/>
              <a:defRPr sz="2000">
                <a:solidFill>
                  <a:srgbClr val="888888"/>
                </a:solidFill>
              </a:defRPr>
            </a:lvl2pPr>
            <a:lvl3pPr marL="1828754" lvl="2" indent="-304792" algn="l">
              <a:lnSpc>
                <a:spcPct val="90000"/>
              </a:lnSpc>
              <a:spcBef>
                <a:spcPts val="800"/>
              </a:spcBef>
              <a:spcAft>
                <a:spcPts val="0"/>
              </a:spcAft>
              <a:buClr>
                <a:srgbClr val="888888"/>
              </a:buClr>
              <a:buSzPts val="1350"/>
              <a:buNone/>
              <a:defRPr sz="1800">
                <a:solidFill>
                  <a:srgbClr val="888888"/>
                </a:solidFill>
              </a:defRPr>
            </a:lvl3pPr>
            <a:lvl4pPr marL="2438339" lvl="3" indent="-304792" algn="l">
              <a:lnSpc>
                <a:spcPct val="90000"/>
              </a:lnSpc>
              <a:spcBef>
                <a:spcPts val="533"/>
              </a:spcBef>
              <a:spcAft>
                <a:spcPts val="0"/>
              </a:spcAft>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00"/>
              </a:spcBef>
              <a:spcAft>
                <a:spcPts val="0"/>
              </a:spcAft>
              <a:buClr>
                <a:srgbClr val="888888"/>
              </a:buClr>
              <a:buSzPts val="1200"/>
              <a:buNone/>
              <a:defRPr sz="1600">
                <a:solidFill>
                  <a:srgbClr val="888888"/>
                </a:solidFill>
              </a:defRPr>
            </a:lvl7pPr>
            <a:lvl8pPr marL="4876678" lvl="7" indent="-304792" algn="l">
              <a:lnSpc>
                <a:spcPct val="90000"/>
              </a:lnSpc>
              <a:spcBef>
                <a:spcPts val="500"/>
              </a:spcBef>
              <a:spcAft>
                <a:spcPts val="0"/>
              </a:spcAft>
              <a:buClr>
                <a:srgbClr val="888888"/>
              </a:buClr>
              <a:buSzPts val="1200"/>
              <a:buNone/>
              <a:defRPr sz="1600">
                <a:solidFill>
                  <a:srgbClr val="888888"/>
                </a:solidFill>
              </a:defRPr>
            </a:lvl8pPr>
            <a:lvl9pPr marL="5486263" lvl="8" indent="-304792" algn="l">
              <a:lnSpc>
                <a:spcPct val="90000"/>
              </a:lnSpc>
              <a:spcBef>
                <a:spcPts val="500"/>
              </a:spcBef>
              <a:spcAft>
                <a:spcPts val="0"/>
              </a:spcAft>
              <a:buClr>
                <a:srgbClr val="888888"/>
              </a:buClr>
              <a:buSzPts val="1200"/>
              <a:buNone/>
              <a:defRPr sz="1600">
                <a:solidFill>
                  <a:srgbClr val="888888"/>
                </a:solidFill>
              </a:defRPr>
            </a:lvl9pPr>
          </a:lstStyle>
          <a:p>
            <a:endParaRPr/>
          </a:p>
        </p:txBody>
      </p:sp>
      <p:sp>
        <p:nvSpPr>
          <p:cNvPr id="113" name="Google Shape;113;p184"/>
          <p:cNvSpPr txBox="1">
            <a:spLocks noGrp="1"/>
          </p:cNvSpPr>
          <p:nvPr>
            <p:ph type="sldNum" idx="12"/>
          </p:nvPr>
        </p:nvSpPr>
        <p:spPr>
          <a:xfrm>
            <a:off x="11562413" y="6444070"/>
            <a:ext cx="538528"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
        <p:nvSpPr>
          <p:cNvPr id="114" name="Google Shape;114;p184"/>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pic>
        <p:nvPicPr>
          <p:cNvPr id="29" name="Google Shape;16;p1">
            <a:extLst>
              <a:ext uri="{FF2B5EF4-FFF2-40B4-BE49-F238E27FC236}">
                <a16:creationId xmlns:a16="http://schemas.microsoft.com/office/drawing/2014/main" id="{E63A53E8-031A-4935-A141-0C4DA53B3CFA}"/>
              </a:ext>
            </a:extLst>
          </p:cNvPr>
          <p:cNvPicPr preferRelativeResize="0"/>
          <p:nvPr userDrawn="1"/>
        </p:nvPicPr>
        <p:blipFill rotWithShape="1">
          <a:blip r:embed="rId3">
            <a:alphaModFix/>
            <a:biLevel thresh="25000"/>
          </a:blip>
          <a:srcRect/>
          <a:stretch/>
        </p:blipFill>
        <p:spPr>
          <a:xfrm>
            <a:off x="208340" y="5892996"/>
            <a:ext cx="2274954" cy="551074"/>
          </a:xfrm>
          <a:prstGeom prst="rect">
            <a:avLst/>
          </a:prstGeom>
          <a:noFill/>
          <a:ln>
            <a:noFill/>
          </a:ln>
        </p:spPr>
      </p:pic>
    </p:spTree>
    <p:extLst>
      <p:ext uri="{BB962C8B-B14F-4D97-AF65-F5344CB8AC3E}">
        <p14:creationId xmlns:p14="http://schemas.microsoft.com/office/powerpoint/2010/main" val="63251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6.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6.png"/><Relationship Id="rId10" Type="http://schemas.openxmlformats.org/officeDocument/2006/relationships/slideLayout" Target="../slideLayouts/slideLayout69.xml"/><Relationship Id="rId19" Type="http://schemas.openxmlformats.org/officeDocument/2006/relationships/slideLayout" Target="../slideLayouts/slideLayout7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4"/>
          <p:cNvSpPr/>
          <p:nvPr/>
        </p:nvSpPr>
        <p:spPr>
          <a:xfrm>
            <a:off x="-3" y="6384011"/>
            <a:ext cx="12192003" cy="473989"/>
          </a:xfrm>
          <a:prstGeom prst="rect">
            <a:avLst/>
          </a:prstGeom>
          <a:solidFill>
            <a:schemeClr val="accent4"/>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
        <p:nvSpPr>
          <p:cNvPr id="11" name="Google Shape;11;p174"/>
          <p:cNvSpPr txBox="1">
            <a:spLocks noGrp="1"/>
          </p:cNvSpPr>
          <p:nvPr>
            <p:ph type="title"/>
          </p:nvPr>
        </p:nvSpPr>
        <p:spPr>
          <a:xfrm>
            <a:off x="398488" y="365125"/>
            <a:ext cx="1138378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3200"/>
              <a:buFont typeface="Arial"/>
              <a:buNone/>
              <a:defRPr sz="3200"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4"/>
          <p:cNvSpPr txBox="1">
            <a:spLocks noGrp="1"/>
          </p:cNvSpPr>
          <p:nvPr>
            <p:ph type="body" idx="1"/>
          </p:nvPr>
        </p:nvSpPr>
        <p:spPr>
          <a:xfrm>
            <a:off x="398488" y="1825625"/>
            <a:ext cx="11383781" cy="3928739"/>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90000"/>
              </a:lnSpc>
              <a:spcBef>
                <a:spcPts val="750"/>
              </a:spcBef>
              <a:spcAft>
                <a:spcPts val="0"/>
              </a:spcAft>
              <a:buClr>
                <a:srgbClr val="2C8F80"/>
              </a:buClr>
              <a:buSzPts val="1200"/>
              <a:buFont typeface="Arial"/>
              <a:buChar char="•"/>
              <a:defRPr sz="1200" b="0" i="0" u="none" strike="noStrike" cap="none">
                <a:solidFill>
                  <a:srgbClr val="2C8F80"/>
                </a:solidFill>
                <a:latin typeface="Arial"/>
                <a:ea typeface="Arial"/>
                <a:cs typeface="Arial"/>
                <a:sym typeface="Arial"/>
              </a:defRPr>
            </a:lvl1pPr>
            <a:lvl2pPr marL="914400" marR="0" lvl="1" indent="-355600" algn="l" rtl="0">
              <a:lnSpc>
                <a:spcPct val="90000"/>
              </a:lnSpc>
              <a:spcBef>
                <a:spcPts val="375"/>
              </a:spcBef>
              <a:spcAft>
                <a:spcPts val="0"/>
              </a:spcAft>
              <a:buClr>
                <a:schemeClr val="accent4"/>
              </a:buClr>
              <a:buSzPts val="2000"/>
              <a:buFont typeface="Arial"/>
              <a:buChar char="•"/>
              <a:defRPr sz="2000" b="0" i="0" u="none" strike="noStrike" cap="none">
                <a:solidFill>
                  <a:schemeClr val="accent4"/>
                </a:solidFill>
                <a:latin typeface="Arial"/>
                <a:ea typeface="Arial"/>
                <a:cs typeface="Arial"/>
                <a:sym typeface="Arial"/>
              </a:defRPr>
            </a:lvl2pPr>
            <a:lvl3pPr marL="1371600" marR="0" lvl="2" indent="-330200" algn="l" rtl="0">
              <a:lnSpc>
                <a:spcPct val="90000"/>
              </a:lnSpc>
              <a:spcBef>
                <a:spcPts val="600"/>
              </a:spcBef>
              <a:spcAft>
                <a:spcPts val="0"/>
              </a:spcAft>
              <a:buClr>
                <a:srgbClr val="3D3D3D"/>
              </a:buClr>
              <a:buSzPts val="1600"/>
              <a:buFont typeface="Arial"/>
              <a:buChar char="•"/>
              <a:defRPr sz="1600" b="0" i="0" u="none" strike="noStrike" cap="none">
                <a:solidFill>
                  <a:srgbClr val="3D3D3D"/>
                </a:solidFill>
                <a:latin typeface="Arial"/>
                <a:ea typeface="Arial"/>
                <a:cs typeface="Arial"/>
                <a:sym typeface="Arial"/>
              </a:defRPr>
            </a:lvl3pPr>
            <a:lvl4pPr marL="1828800" marR="0" lvl="3" indent="-317500" algn="l" rtl="0">
              <a:lnSpc>
                <a:spcPct val="90000"/>
              </a:lnSpc>
              <a:spcBef>
                <a:spcPts val="400"/>
              </a:spcBef>
              <a:spcAft>
                <a:spcPts val="0"/>
              </a:spcAft>
              <a:buClr>
                <a:srgbClr val="2C8F80"/>
              </a:buClr>
              <a:buSzPts val="1400"/>
              <a:buFont typeface="Arial"/>
              <a:buChar char="•"/>
              <a:defRPr sz="1400" b="0" i="0" u="none" strike="noStrike" cap="none">
                <a:solidFill>
                  <a:srgbClr val="3D3D3D"/>
                </a:solidFill>
                <a:latin typeface="Arial"/>
                <a:ea typeface="Arial"/>
                <a:cs typeface="Arial"/>
                <a:sym typeface="Arial"/>
              </a:defRPr>
            </a:lvl4pPr>
            <a:lvl5pPr marL="2286000" marR="0" lvl="4" indent="-298450" algn="l" rtl="0">
              <a:lnSpc>
                <a:spcPct val="90000"/>
              </a:lnSpc>
              <a:spcBef>
                <a:spcPts val="400"/>
              </a:spcBef>
              <a:spcAft>
                <a:spcPts val="0"/>
              </a:spcAft>
              <a:buClr>
                <a:srgbClr val="3D3D3D"/>
              </a:buClr>
              <a:buSzPts val="1100"/>
              <a:buFont typeface="NTR"/>
              <a:buChar char="—"/>
              <a:defRPr sz="1100" b="0" i="0" u="none" strike="noStrike" cap="none">
                <a:solidFill>
                  <a:srgbClr val="3D3D3D"/>
                </a:solidFill>
                <a:latin typeface="Arial"/>
                <a:ea typeface="Arial"/>
                <a:cs typeface="Arial"/>
                <a:sym typeface="Arial"/>
              </a:defRPr>
            </a:lvl5pPr>
            <a:lvl6pPr marL="2743200" marR="0" lvl="5" indent="-314325" algn="l" rtl="0">
              <a:lnSpc>
                <a:spcPct val="90000"/>
              </a:lnSpc>
              <a:spcBef>
                <a:spcPts val="40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 name="Google Shape;13;p174"/>
          <p:cNvSpPr txBox="1">
            <a:spLocks noGrp="1"/>
          </p:cNvSpPr>
          <p:nvPr>
            <p:ph type="sldNum" idx="12"/>
          </p:nvPr>
        </p:nvSpPr>
        <p:spPr>
          <a:xfrm>
            <a:off x="11562413" y="6444070"/>
            <a:ext cx="538528" cy="365125"/>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700"/>
              <a:buFont typeface="Arial"/>
              <a:buNone/>
              <a:defRPr sz="933" b="1"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pic>
        <p:nvPicPr>
          <p:cNvPr id="16" name="Google Shape;16;p174"/>
          <p:cNvPicPr preferRelativeResize="0"/>
          <p:nvPr/>
        </p:nvPicPr>
        <p:blipFill rotWithShape="1">
          <a:blip r:embed="rId13">
            <a:alphaModFix/>
          </a:blip>
          <a:srcRect/>
          <a:stretch/>
        </p:blipFill>
        <p:spPr>
          <a:xfrm>
            <a:off x="210979" y="5881634"/>
            <a:ext cx="1503171" cy="364121"/>
          </a:xfrm>
          <a:prstGeom prst="rect">
            <a:avLst/>
          </a:prstGeom>
          <a:noFill/>
          <a:ln>
            <a:noFill/>
          </a:ln>
        </p:spPr>
      </p:pic>
      <p:sp>
        <p:nvSpPr>
          <p:cNvPr id="23" name="Google Shape;23;p174"/>
          <p:cNvSpPr txBox="1"/>
          <p:nvPr/>
        </p:nvSpPr>
        <p:spPr>
          <a:xfrm>
            <a:off x="4930938" y="6483003"/>
            <a:ext cx="2330125" cy="287268"/>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1067" b="0" i="0" u="none" strike="noStrike" cap="none">
                <a:solidFill>
                  <a:schemeClr val="lt2"/>
                </a:solidFill>
                <a:latin typeface="Arial"/>
                <a:ea typeface="Arial"/>
                <a:cs typeface="Arial"/>
                <a:sym typeface="Arial"/>
              </a:rPr>
              <a:t>© 2022 The Ohio Society of CPAs</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1209389"/>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C1A2-9D46-F545-AF37-2022D3AA1E26}"/>
              </a:ext>
            </a:extLst>
          </p:cNvPr>
          <p:cNvSpPr>
            <a:spLocks noGrp="1"/>
          </p:cNvSpPr>
          <p:nvPr>
            <p:ph type="title"/>
          </p:nvPr>
        </p:nvSpPr>
        <p:spPr>
          <a:xfrm>
            <a:off x="914400" y="356024"/>
            <a:ext cx="10363200" cy="928215"/>
          </a:xfrm>
          <a:prstGeom prst="rect">
            <a:avLst/>
          </a:prstGeom>
        </p:spPr>
        <p:txBody>
          <a:bodyPr vert="horz" lIns="91440" tIns="45720" rIns="9144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1F8241C-EB3E-4245-B04A-814A006E6509}"/>
              </a:ext>
            </a:extLst>
          </p:cNvPr>
          <p:cNvSpPr>
            <a:spLocks noGrp="1"/>
          </p:cNvSpPr>
          <p:nvPr>
            <p:ph type="body" idx="1"/>
          </p:nvPr>
        </p:nvSpPr>
        <p:spPr>
          <a:xfrm>
            <a:off x="914400" y="1485900"/>
            <a:ext cx="10363200" cy="475246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8A10807-206F-0F4D-9696-AF2F7C4E9F92}"/>
              </a:ext>
            </a:extLst>
          </p:cNvPr>
          <p:cNvSpPr/>
          <p:nvPr userDrawn="1"/>
        </p:nvSpPr>
        <p:spPr>
          <a:xfrm>
            <a:off x="11277600" y="1"/>
            <a:ext cx="914400" cy="21927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991C9D8-5474-744C-BBF3-708ED2E3F219}"/>
              </a:ext>
            </a:extLst>
          </p:cNvPr>
          <p:cNvSpPr/>
          <p:nvPr userDrawn="1"/>
        </p:nvSpPr>
        <p:spPr>
          <a:xfrm>
            <a:off x="0" y="1"/>
            <a:ext cx="11277600" cy="2192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5BBE42B-6DCB-AB40-B485-5E5CE0A58412}"/>
              </a:ext>
            </a:extLst>
          </p:cNvPr>
          <p:cNvSpPr/>
          <p:nvPr userDrawn="1"/>
        </p:nvSpPr>
        <p:spPr>
          <a:xfrm>
            <a:off x="0" y="6638728"/>
            <a:ext cx="914400" cy="21927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7B1D94-66D6-0F4F-8B62-E589E4F37FE8}"/>
              </a:ext>
            </a:extLst>
          </p:cNvPr>
          <p:cNvSpPr/>
          <p:nvPr userDrawn="1"/>
        </p:nvSpPr>
        <p:spPr>
          <a:xfrm>
            <a:off x="914400" y="6638728"/>
            <a:ext cx="11277600" cy="2192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6841BA7-4C0A-6C44-849D-AEC3E01C75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56709" y="572481"/>
            <a:ext cx="2044700" cy="495300"/>
          </a:xfrm>
          <a:prstGeom prst="rect">
            <a:avLst/>
          </a:prstGeom>
        </p:spPr>
      </p:pic>
      <p:sp>
        <p:nvSpPr>
          <p:cNvPr id="30" name="Rectangle 29">
            <a:extLst>
              <a:ext uri="{FF2B5EF4-FFF2-40B4-BE49-F238E27FC236}">
                <a16:creationId xmlns:a16="http://schemas.microsoft.com/office/drawing/2014/main" id="{9FD3E5A9-B319-DD40-94A5-2672477F5D20}"/>
              </a:ext>
            </a:extLst>
          </p:cNvPr>
          <p:cNvSpPr/>
          <p:nvPr userDrawn="1"/>
        </p:nvSpPr>
        <p:spPr>
          <a:xfrm>
            <a:off x="39757" y="6642557"/>
            <a:ext cx="12192000" cy="215444"/>
          </a:xfrm>
          <a:prstGeom prst="rect">
            <a:avLst/>
          </a:prstGeom>
        </p:spPr>
        <p:txBody>
          <a:bodyPr wrap="square">
            <a:spAutoFit/>
          </a:bodyPr>
          <a:lstStyle/>
          <a:p>
            <a:pPr algn="ctr"/>
            <a:r>
              <a:rPr lang="en-US" sz="800" b="1">
                <a:solidFill>
                  <a:schemeClr val="bg1"/>
                </a:solidFill>
              </a:rPr>
              <a:t>© 2022 All rights reserved | Confidential | The Ohio Society of CPAs</a:t>
            </a:r>
          </a:p>
        </p:txBody>
      </p:sp>
    </p:spTree>
    <p:extLst>
      <p:ext uri="{BB962C8B-B14F-4D97-AF65-F5344CB8AC3E}">
        <p14:creationId xmlns:p14="http://schemas.microsoft.com/office/powerpoint/2010/main" val="446720620"/>
      </p:ext>
    </p:extLst>
  </p:cSld>
  <p:clrMap bg1="lt1" tx1="dk1" bg2="lt2" tx2="dk2" accent1="accent1" accent2="accent2" accent3="accent3" accent4="accent4" accent5="accent5" accent6="accent6" hlink="hlink" folHlink="folHlink"/>
  <p:sldLayoutIdLst>
    <p:sldLayoutId id="2147483795" r:id="rId1"/>
    <p:sldLayoutId id="2147483673" r:id="rId2"/>
    <p:sldLayoutId id="2147483674" r:id="rId3"/>
    <p:sldLayoutId id="2147483675" r:id="rId4"/>
    <p:sldLayoutId id="2147483676" r:id="rId5"/>
    <p:sldLayoutId id="2147483796" r:id="rId6"/>
    <p:sldLayoutId id="2147483678" r:id="rId7"/>
    <p:sldLayoutId id="2147483797"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ts val="2840"/>
        </a:lnSpc>
        <a:spcBef>
          <a:spcPct val="0"/>
        </a:spcBef>
        <a:buNone/>
        <a:defRPr sz="32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C1A2-9D46-F545-AF37-2022D3AA1E26}"/>
              </a:ext>
            </a:extLst>
          </p:cNvPr>
          <p:cNvSpPr>
            <a:spLocks noGrp="1"/>
          </p:cNvSpPr>
          <p:nvPr>
            <p:ph type="title"/>
          </p:nvPr>
        </p:nvSpPr>
        <p:spPr>
          <a:xfrm>
            <a:off x="914400" y="356024"/>
            <a:ext cx="10363200" cy="928215"/>
          </a:xfrm>
          <a:prstGeom prst="rect">
            <a:avLst/>
          </a:prstGeom>
        </p:spPr>
        <p:txBody>
          <a:bodyPr vert="horz" lIns="91440" tIns="45720" rIns="9144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1F8241C-EB3E-4245-B04A-814A006E6509}"/>
              </a:ext>
            </a:extLst>
          </p:cNvPr>
          <p:cNvSpPr>
            <a:spLocks noGrp="1"/>
          </p:cNvSpPr>
          <p:nvPr>
            <p:ph type="body" idx="1"/>
          </p:nvPr>
        </p:nvSpPr>
        <p:spPr>
          <a:xfrm>
            <a:off x="914400" y="1485900"/>
            <a:ext cx="10363200" cy="475246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8A10807-206F-0F4D-9696-AF2F7C4E9F92}"/>
              </a:ext>
            </a:extLst>
          </p:cNvPr>
          <p:cNvSpPr/>
          <p:nvPr userDrawn="1"/>
        </p:nvSpPr>
        <p:spPr>
          <a:xfrm>
            <a:off x="11277600" y="1"/>
            <a:ext cx="914400" cy="21927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991C9D8-5474-744C-BBF3-708ED2E3F219}"/>
              </a:ext>
            </a:extLst>
          </p:cNvPr>
          <p:cNvSpPr/>
          <p:nvPr userDrawn="1"/>
        </p:nvSpPr>
        <p:spPr>
          <a:xfrm>
            <a:off x="0" y="1"/>
            <a:ext cx="11277600" cy="2192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5BBE42B-6DCB-AB40-B485-5E5CE0A58412}"/>
              </a:ext>
            </a:extLst>
          </p:cNvPr>
          <p:cNvSpPr/>
          <p:nvPr userDrawn="1"/>
        </p:nvSpPr>
        <p:spPr>
          <a:xfrm>
            <a:off x="0" y="6638728"/>
            <a:ext cx="914400" cy="21927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7B1D94-66D6-0F4F-8B62-E589E4F37FE8}"/>
              </a:ext>
            </a:extLst>
          </p:cNvPr>
          <p:cNvSpPr/>
          <p:nvPr userDrawn="1"/>
        </p:nvSpPr>
        <p:spPr>
          <a:xfrm>
            <a:off x="914400" y="6638728"/>
            <a:ext cx="11277600" cy="2192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6841BA7-4C0A-6C44-849D-AEC3E01C75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56709" y="572481"/>
            <a:ext cx="2044700" cy="495300"/>
          </a:xfrm>
          <a:prstGeom prst="rect">
            <a:avLst/>
          </a:prstGeom>
        </p:spPr>
      </p:pic>
      <p:sp>
        <p:nvSpPr>
          <p:cNvPr id="30" name="Rectangle 29">
            <a:extLst>
              <a:ext uri="{FF2B5EF4-FFF2-40B4-BE49-F238E27FC236}">
                <a16:creationId xmlns:a16="http://schemas.microsoft.com/office/drawing/2014/main" id="{9FD3E5A9-B319-DD40-94A5-2672477F5D20}"/>
              </a:ext>
            </a:extLst>
          </p:cNvPr>
          <p:cNvSpPr/>
          <p:nvPr userDrawn="1"/>
        </p:nvSpPr>
        <p:spPr>
          <a:xfrm>
            <a:off x="0" y="6642557"/>
            <a:ext cx="12192000" cy="215444"/>
          </a:xfrm>
          <a:prstGeom prst="rect">
            <a:avLst/>
          </a:prstGeom>
        </p:spPr>
        <p:txBody>
          <a:bodyPr wrap="square">
            <a:spAutoFit/>
          </a:bodyPr>
          <a:lstStyle/>
          <a:p>
            <a:pPr algn="ctr"/>
            <a:r>
              <a:rPr lang="en-US" sz="800" b="0">
                <a:solidFill>
                  <a:schemeClr val="bg1"/>
                </a:solidFill>
              </a:rPr>
              <a:t>© 2022 All rights reserved </a:t>
            </a:r>
            <a:r>
              <a:rPr lang="en-US" sz="800" b="1">
                <a:solidFill>
                  <a:schemeClr val="bg1"/>
                </a:solidFill>
              </a:rPr>
              <a:t>| The Ohio Society of CPAs</a:t>
            </a:r>
          </a:p>
        </p:txBody>
      </p:sp>
    </p:spTree>
    <p:extLst>
      <p:ext uri="{BB962C8B-B14F-4D97-AF65-F5344CB8AC3E}">
        <p14:creationId xmlns:p14="http://schemas.microsoft.com/office/powerpoint/2010/main" val="1946760058"/>
      </p:ext>
    </p:extLst>
  </p:cSld>
  <p:clrMap bg1="lt1" tx1="dk1" bg2="lt2" tx2="dk2" accent1="accent1" accent2="accent2" accent3="accent3" accent4="accent4" accent5="accent5" accent6="accent6" hlink="hlink" folHlink="folHlink"/>
  <p:sldLayoutIdLst>
    <p:sldLayoutId id="214748377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914400" rtl="0" eaLnBrk="1" latinLnBrk="0" hangingPunct="1">
        <a:lnSpc>
          <a:spcPts val="2840"/>
        </a:lnSpc>
        <a:spcBef>
          <a:spcPct val="0"/>
        </a:spcBef>
        <a:buNone/>
        <a:defRPr sz="32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C1A2-9D46-F545-AF37-2022D3AA1E26}"/>
              </a:ext>
            </a:extLst>
          </p:cNvPr>
          <p:cNvSpPr>
            <a:spLocks noGrp="1"/>
          </p:cNvSpPr>
          <p:nvPr>
            <p:ph type="title"/>
          </p:nvPr>
        </p:nvSpPr>
        <p:spPr>
          <a:xfrm>
            <a:off x="914400" y="356024"/>
            <a:ext cx="10363200" cy="928215"/>
          </a:xfrm>
          <a:prstGeom prst="rect">
            <a:avLst/>
          </a:prstGeom>
        </p:spPr>
        <p:txBody>
          <a:bodyPr vert="horz" lIns="91440" tIns="45720" rIns="9144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1F8241C-EB3E-4245-B04A-814A006E6509}"/>
              </a:ext>
            </a:extLst>
          </p:cNvPr>
          <p:cNvSpPr>
            <a:spLocks noGrp="1"/>
          </p:cNvSpPr>
          <p:nvPr>
            <p:ph type="body" idx="1"/>
          </p:nvPr>
        </p:nvSpPr>
        <p:spPr>
          <a:xfrm>
            <a:off x="914400" y="1485900"/>
            <a:ext cx="10363200" cy="475246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8A10807-206F-0F4D-9696-AF2F7C4E9F92}"/>
              </a:ext>
            </a:extLst>
          </p:cNvPr>
          <p:cNvSpPr/>
          <p:nvPr userDrawn="1"/>
        </p:nvSpPr>
        <p:spPr>
          <a:xfrm>
            <a:off x="11277600" y="1"/>
            <a:ext cx="914400" cy="21927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991C9D8-5474-744C-BBF3-708ED2E3F219}"/>
              </a:ext>
            </a:extLst>
          </p:cNvPr>
          <p:cNvSpPr/>
          <p:nvPr userDrawn="1"/>
        </p:nvSpPr>
        <p:spPr>
          <a:xfrm>
            <a:off x="0" y="1"/>
            <a:ext cx="11277600" cy="2192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5BBE42B-6DCB-AB40-B485-5E5CE0A58412}"/>
              </a:ext>
            </a:extLst>
          </p:cNvPr>
          <p:cNvSpPr/>
          <p:nvPr userDrawn="1"/>
        </p:nvSpPr>
        <p:spPr>
          <a:xfrm>
            <a:off x="0" y="6638728"/>
            <a:ext cx="914400" cy="21927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7B1D94-66D6-0F4F-8B62-E589E4F37FE8}"/>
              </a:ext>
            </a:extLst>
          </p:cNvPr>
          <p:cNvSpPr/>
          <p:nvPr userDrawn="1"/>
        </p:nvSpPr>
        <p:spPr>
          <a:xfrm>
            <a:off x="914400" y="6638728"/>
            <a:ext cx="11277600" cy="2192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6841BA7-4C0A-6C44-849D-AEC3E01C75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856709" y="572481"/>
            <a:ext cx="2044700" cy="495300"/>
          </a:xfrm>
          <a:prstGeom prst="rect">
            <a:avLst/>
          </a:prstGeom>
        </p:spPr>
      </p:pic>
      <p:sp>
        <p:nvSpPr>
          <p:cNvPr id="30" name="Rectangle 29">
            <a:extLst>
              <a:ext uri="{FF2B5EF4-FFF2-40B4-BE49-F238E27FC236}">
                <a16:creationId xmlns:a16="http://schemas.microsoft.com/office/drawing/2014/main" id="{9FD3E5A9-B319-DD40-94A5-2672477F5D20}"/>
              </a:ext>
            </a:extLst>
          </p:cNvPr>
          <p:cNvSpPr/>
          <p:nvPr userDrawn="1"/>
        </p:nvSpPr>
        <p:spPr>
          <a:xfrm>
            <a:off x="39757" y="6642557"/>
            <a:ext cx="12192000" cy="215444"/>
          </a:xfrm>
          <a:prstGeom prst="rect">
            <a:avLst/>
          </a:prstGeom>
        </p:spPr>
        <p:txBody>
          <a:bodyPr wrap="square">
            <a:spAutoFit/>
          </a:bodyPr>
          <a:lstStyle/>
          <a:p>
            <a:pPr algn="ctr"/>
            <a:r>
              <a:rPr lang="en-US" sz="800" b="1">
                <a:solidFill>
                  <a:schemeClr val="bg1"/>
                </a:solidFill>
              </a:rPr>
              <a:t>© 2022 </a:t>
            </a:r>
            <a:r>
              <a:rPr lang="en-US" sz="800" b="0">
                <a:solidFill>
                  <a:schemeClr val="bg1"/>
                </a:solidFill>
              </a:rPr>
              <a:t>All rights reserved </a:t>
            </a:r>
            <a:r>
              <a:rPr lang="en-US" sz="800" b="1">
                <a:solidFill>
                  <a:schemeClr val="bg1"/>
                </a:solidFill>
              </a:rPr>
              <a:t>| The Ohio Society of CPAs</a:t>
            </a:r>
          </a:p>
        </p:txBody>
      </p:sp>
    </p:spTree>
    <p:extLst>
      <p:ext uri="{BB962C8B-B14F-4D97-AF65-F5344CB8AC3E}">
        <p14:creationId xmlns:p14="http://schemas.microsoft.com/office/powerpoint/2010/main" val="39483219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780" r:id="rId14"/>
    <p:sldLayoutId id="2147483781" r:id="rId15"/>
    <p:sldLayoutId id="2147483782" r:id="rId16"/>
  </p:sldLayoutIdLst>
  <p:txStyles>
    <p:titleStyle>
      <a:lvl1pPr algn="l" defTabSz="914400" rtl="0" eaLnBrk="1" latinLnBrk="0" hangingPunct="1">
        <a:lnSpc>
          <a:spcPts val="2840"/>
        </a:lnSpc>
        <a:spcBef>
          <a:spcPct val="0"/>
        </a:spcBef>
        <a:buNone/>
        <a:defRPr sz="32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FC1A2-9D46-F545-AF37-2022D3AA1E26}"/>
              </a:ext>
            </a:extLst>
          </p:cNvPr>
          <p:cNvSpPr>
            <a:spLocks noGrp="1"/>
          </p:cNvSpPr>
          <p:nvPr>
            <p:ph type="title"/>
          </p:nvPr>
        </p:nvSpPr>
        <p:spPr>
          <a:xfrm>
            <a:off x="914400" y="356024"/>
            <a:ext cx="10363200" cy="928215"/>
          </a:xfrm>
          <a:prstGeom prst="rect">
            <a:avLst/>
          </a:prstGeom>
        </p:spPr>
        <p:txBody>
          <a:bodyPr vert="horz" lIns="91440" tIns="45720" rIns="9144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D1F8241C-EB3E-4245-B04A-814A006E6509}"/>
              </a:ext>
            </a:extLst>
          </p:cNvPr>
          <p:cNvSpPr>
            <a:spLocks noGrp="1"/>
          </p:cNvSpPr>
          <p:nvPr>
            <p:ph type="body" idx="1"/>
          </p:nvPr>
        </p:nvSpPr>
        <p:spPr>
          <a:xfrm>
            <a:off x="914400" y="1485900"/>
            <a:ext cx="10363200" cy="475246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8A10807-206F-0F4D-9696-AF2F7C4E9F92}"/>
              </a:ext>
            </a:extLst>
          </p:cNvPr>
          <p:cNvSpPr/>
          <p:nvPr/>
        </p:nvSpPr>
        <p:spPr>
          <a:xfrm>
            <a:off x="11277600" y="1"/>
            <a:ext cx="914400" cy="21927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991C9D8-5474-744C-BBF3-708ED2E3F219}"/>
              </a:ext>
            </a:extLst>
          </p:cNvPr>
          <p:cNvSpPr/>
          <p:nvPr/>
        </p:nvSpPr>
        <p:spPr>
          <a:xfrm>
            <a:off x="0" y="1"/>
            <a:ext cx="11277600" cy="2192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E5BBE42B-6DCB-AB40-B485-5E5CE0A58412}"/>
              </a:ext>
            </a:extLst>
          </p:cNvPr>
          <p:cNvSpPr/>
          <p:nvPr/>
        </p:nvSpPr>
        <p:spPr>
          <a:xfrm>
            <a:off x="0" y="6638728"/>
            <a:ext cx="914400" cy="21927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D77B1D94-66D6-0F4F-8B62-E589E4F37FE8}"/>
              </a:ext>
            </a:extLst>
          </p:cNvPr>
          <p:cNvSpPr/>
          <p:nvPr/>
        </p:nvSpPr>
        <p:spPr>
          <a:xfrm>
            <a:off x="914400" y="6638728"/>
            <a:ext cx="11277600" cy="2192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66841BA7-4C0A-6C44-849D-AEC3E01C754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856709" y="572481"/>
            <a:ext cx="2044700" cy="495300"/>
          </a:xfrm>
          <a:prstGeom prst="rect">
            <a:avLst/>
          </a:prstGeom>
        </p:spPr>
      </p:pic>
      <p:sp>
        <p:nvSpPr>
          <p:cNvPr id="13" name="Rectangle 12">
            <a:extLst>
              <a:ext uri="{FF2B5EF4-FFF2-40B4-BE49-F238E27FC236}">
                <a16:creationId xmlns:a16="http://schemas.microsoft.com/office/drawing/2014/main" id="{7708DA5C-76F3-4439-83A8-C529FC396DB4}"/>
              </a:ext>
            </a:extLst>
          </p:cNvPr>
          <p:cNvSpPr/>
          <p:nvPr userDrawn="1"/>
        </p:nvSpPr>
        <p:spPr>
          <a:xfrm>
            <a:off x="0" y="6642557"/>
            <a:ext cx="12192000" cy="215444"/>
          </a:xfrm>
          <a:prstGeom prst="rect">
            <a:avLst/>
          </a:prstGeom>
        </p:spPr>
        <p:txBody>
          <a:bodyPr wrap="square">
            <a:spAutoFit/>
          </a:bodyPr>
          <a:lstStyle/>
          <a:p>
            <a:pPr algn="ctr"/>
            <a:r>
              <a:rPr lang="en-US" sz="800" b="0">
                <a:solidFill>
                  <a:schemeClr val="bg1"/>
                </a:solidFill>
              </a:rPr>
              <a:t>© 2022 All rights reserved </a:t>
            </a:r>
            <a:r>
              <a:rPr lang="en-US" sz="800" b="1">
                <a:solidFill>
                  <a:schemeClr val="bg1"/>
                </a:solidFill>
              </a:rPr>
              <a:t>| The Ohio Society of CPAs</a:t>
            </a:r>
          </a:p>
        </p:txBody>
      </p:sp>
    </p:spTree>
    <p:extLst>
      <p:ext uri="{BB962C8B-B14F-4D97-AF65-F5344CB8AC3E}">
        <p14:creationId xmlns:p14="http://schemas.microsoft.com/office/powerpoint/2010/main" val="215623056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txStyles>
    <p:titleStyle>
      <a:lvl1pPr algn="l" defTabSz="914400" rtl="0" eaLnBrk="1" latinLnBrk="0" hangingPunct="1">
        <a:lnSpc>
          <a:spcPts val="2940"/>
        </a:lnSpc>
        <a:spcBef>
          <a:spcPct val="0"/>
        </a:spcBef>
        <a:buNone/>
        <a:defRPr sz="3200" b="1" kern="1200" cap="all"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us.aicpa.org/content/dam/aicpa/advocacy/tax/downloadabledocuments/56175896-pte-map.pdf?utm_medium=email&amp;utm_source=SFMC_RAVE&amp;utm_campaign=StateLegUpdate&amp;utm_content=424469&amp;AdditionalEmailAttribute2=AICPA&amp;AdditionalEmailAttribute3=&amp;AdditionalEmailAttribute4=A21Jan22&amp;AdditionalEmailAttribute5=" TargetMode="External"/><Relationship Id="rId5" Type="http://schemas.openxmlformats.org/officeDocument/2006/relationships/hyperlink" Target="https://www.legislature.ohio.gov/legislation/legislation-documents?id=GA134-SB-246" TargetMode="External"/><Relationship Id="rId4" Type="http://schemas.openxmlformats.org/officeDocument/2006/relationships/hyperlink" Target="https://www.legislature.ohio.gov/legislation/legislation-documents?id=GA134-HB-5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5.xml"/><Relationship Id="rId6" Type="http://schemas.openxmlformats.org/officeDocument/2006/relationships/hyperlink" Target="https://www.legislature.ohio.gov/legislation/legislation-documents?id=GA134-HB-519" TargetMode="External"/><Relationship Id="rId5" Type="http://schemas.openxmlformats.org/officeDocument/2006/relationships/hyperlink" Target="https://www.supremecourt.ohio.gov/Clerk/ecms/#/caseinfo/2022/0316" TargetMode="External"/><Relationship Id="rId4" Type="http://schemas.openxmlformats.org/officeDocument/2006/relationships/hyperlink" Target="https://ohiocpa.com/advocacy/tax-resources/muni-tax-withholding-issu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hyperlink" Target="https://ohiocpa.com/mylearnin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video" Target="https://www.youtube.com/embed/jShV2hfGVlI?feature=oembed" TargetMode="External"/><Relationship Id="rId5" Type="http://schemas.openxmlformats.org/officeDocument/2006/relationships/hyperlink" Target="https://ohiocpa.com/membership/member-discounts/affinity-partners/dell"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C8C71A-B737-D64A-A656-3F2F818D507F}"/>
              </a:ext>
            </a:extLst>
          </p:cNvPr>
          <p:cNvSpPr txBox="1"/>
          <p:nvPr/>
        </p:nvSpPr>
        <p:spPr>
          <a:xfrm>
            <a:off x="328811" y="1223976"/>
            <a:ext cx="6592379" cy="4031873"/>
          </a:xfrm>
          <a:prstGeom prst="rect">
            <a:avLst/>
          </a:prstGeom>
          <a:noFill/>
        </p:spPr>
        <p:txBody>
          <a:bodyPr wrap="square" lIns="91440" tIns="45720" rIns="91440" bIns="45720" rtlCol="0" anchor="t">
            <a:spAutoFit/>
          </a:bodyPr>
          <a:lstStyle/>
          <a:p>
            <a:pPr defTabSz="457200">
              <a:defRPr/>
            </a:pPr>
            <a:r>
              <a:rPr lang="en-US" sz="3200">
                <a:solidFill>
                  <a:srgbClr val="61366E"/>
                </a:solidFill>
                <a:latin typeface="Arial" panose="020B0604020202020204"/>
              </a:rPr>
              <a:t>After</a:t>
            </a:r>
            <a:r>
              <a:rPr kumimoji="0" lang="en-US" sz="3200" b="0" i="0" u="none" strike="noStrike" kern="1200" cap="none" spc="0" normalizeH="0" baseline="0" noProof="0">
                <a:ln>
                  <a:noFill/>
                </a:ln>
                <a:solidFill>
                  <a:srgbClr val="61366E"/>
                </a:solidFill>
                <a:effectLst/>
                <a:uLnTx/>
                <a:uFillTx/>
                <a:latin typeface="Arial" panose="020B0604020202020204"/>
                <a:ea typeface="+mn-ea"/>
                <a:cs typeface="+mn-cs"/>
              </a:rPr>
              <a:t> this webcast, please return to my.ohiocpa.com to </a:t>
            </a:r>
            <a:r>
              <a:rPr lang="en-US" sz="3200">
                <a:solidFill>
                  <a:srgbClr val="61366E"/>
                </a:solidFill>
                <a:latin typeface="Arial" panose="020B0604020202020204"/>
              </a:rPr>
              <a:t>enter the codes</a:t>
            </a:r>
            <a:r>
              <a:rPr kumimoji="0" lang="en-US" sz="3200" b="0" i="0" u="none" strike="noStrike" kern="1200" cap="none" spc="0" normalizeH="0" baseline="0" noProof="0">
                <a:ln>
                  <a:noFill/>
                </a:ln>
                <a:solidFill>
                  <a:srgbClr val="61366E"/>
                </a:solidFill>
                <a:effectLst/>
                <a:uLnTx/>
                <a:uFillTx/>
                <a:latin typeface="Arial" panose="020B0604020202020204"/>
                <a:ea typeface="+mn-ea"/>
                <a:cs typeface="+mn-cs"/>
              </a:rPr>
              <a:t>.</a:t>
            </a:r>
            <a:r>
              <a:rPr lang="en-US" sz="3200">
                <a:solidFill>
                  <a:srgbClr val="61366E"/>
                </a:solidFill>
                <a:latin typeface="Arial" panose="020B0604020202020204"/>
              </a:rPr>
              <a:t> Select the "Enter Codes" button on the agenda page and enter </a:t>
            </a:r>
            <a:r>
              <a:rPr kumimoji="0" lang="en-US" sz="3200" b="0" i="0" u="none" strike="noStrike" kern="1200" cap="none" spc="0" normalizeH="0" baseline="0" noProof="0">
                <a:ln>
                  <a:noFill/>
                </a:ln>
                <a:solidFill>
                  <a:srgbClr val="61366E"/>
                </a:solidFill>
                <a:effectLst/>
                <a:uLnTx/>
                <a:uFillTx/>
                <a:latin typeface="Arial" panose="020B0604020202020204"/>
                <a:ea typeface="+mn-ea"/>
                <a:cs typeface="+mn-cs"/>
              </a:rPr>
              <a:t>all three 2-digit codes that we will present via Polls throughout the presentation. Each code Poll will appear on the screen for 5 minutes.</a:t>
            </a:r>
          </a:p>
        </p:txBody>
      </p:sp>
      <p:sp>
        <p:nvSpPr>
          <p:cNvPr id="9" name="TextBox 8">
            <a:extLst>
              <a:ext uri="{FF2B5EF4-FFF2-40B4-BE49-F238E27FC236}">
                <a16:creationId xmlns:a16="http://schemas.microsoft.com/office/drawing/2014/main" id="{ACFD058E-D5F7-4C87-8D74-47D15996C91A}"/>
              </a:ext>
            </a:extLst>
          </p:cNvPr>
          <p:cNvSpPr txBox="1"/>
          <p:nvPr/>
        </p:nvSpPr>
        <p:spPr>
          <a:xfrm>
            <a:off x="275492" y="328246"/>
            <a:ext cx="5304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rgbClr val="61366E"/>
                </a:solidFill>
              </a:rPr>
              <a:t>CPE CODE CHANGES</a:t>
            </a:r>
            <a:endParaRPr lang="en-US" sz="3200" b="1">
              <a:solidFill>
                <a:srgbClr val="61366E"/>
              </a:solidFill>
              <a:cs typeface="Arial"/>
            </a:endParaRPr>
          </a:p>
        </p:txBody>
      </p:sp>
      <p:pic>
        <p:nvPicPr>
          <p:cNvPr id="6" name="Picture 5">
            <a:extLst>
              <a:ext uri="{FF2B5EF4-FFF2-40B4-BE49-F238E27FC236}">
                <a16:creationId xmlns:a16="http://schemas.microsoft.com/office/drawing/2014/main" id="{13DB612A-A435-481C-9A44-9F023FC4F4B1}"/>
              </a:ext>
            </a:extLst>
          </p:cNvPr>
          <p:cNvPicPr>
            <a:picLocks noChangeAspect="1"/>
          </p:cNvPicPr>
          <p:nvPr/>
        </p:nvPicPr>
        <p:blipFill rotWithShape="1">
          <a:blip r:embed="rId3"/>
          <a:srcRect l="1325" t="1127" r="1564" b="6967"/>
          <a:stretch/>
        </p:blipFill>
        <p:spPr>
          <a:xfrm>
            <a:off x="7637928" y="1283234"/>
            <a:ext cx="3941911" cy="4833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6ECF0FB3-8907-489E-9355-203320440E76}"/>
              </a:ext>
            </a:extLst>
          </p:cNvPr>
          <p:cNvSpPr txBox="1"/>
          <p:nvPr/>
        </p:nvSpPr>
        <p:spPr>
          <a:xfrm>
            <a:off x="8236226" y="343231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SAMPLE ONLY: DO NOT RECORD THIS CODE.</a:t>
            </a:r>
          </a:p>
        </p:txBody>
      </p:sp>
      <p:grpSp>
        <p:nvGrpSpPr>
          <p:cNvPr id="5" name="Group 4">
            <a:extLst>
              <a:ext uri="{FF2B5EF4-FFF2-40B4-BE49-F238E27FC236}">
                <a16:creationId xmlns:a16="http://schemas.microsoft.com/office/drawing/2014/main" id="{2CF366B1-3D40-7E4C-9574-93C100EBEB5A}"/>
              </a:ext>
            </a:extLst>
          </p:cNvPr>
          <p:cNvGrpSpPr/>
          <p:nvPr/>
        </p:nvGrpSpPr>
        <p:grpSpPr>
          <a:xfrm>
            <a:off x="-2881" y="451753"/>
            <a:ext cx="147945" cy="1264402"/>
            <a:chOff x="35333" y="451753"/>
            <a:chExt cx="147945" cy="1264402"/>
          </a:xfrm>
        </p:grpSpPr>
        <p:sp>
          <p:nvSpPr>
            <p:cNvPr id="11" name="Rectangle 10">
              <a:extLst>
                <a:ext uri="{FF2B5EF4-FFF2-40B4-BE49-F238E27FC236}">
                  <a16:creationId xmlns:a16="http://schemas.microsoft.com/office/drawing/2014/main" id="{481B66A5-A4CC-3AC2-83A0-7B1A09EA2CE8}"/>
                </a:ext>
              </a:extLst>
            </p:cNvPr>
            <p:cNvSpPr/>
            <p:nvPr/>
          </p:nvSpPr>
          <p:spPr>
            <a:xfrm>
              <a:off x="35759" y="451753"/>
              <a:ext cx="147519"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7AB0EE-CD7B-E8B0-2F9E-952E02F3F079}"/>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FB906D-CB4D-01D5-9257-994D474FCB5F}"/>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2459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E0F7C78-49E9-1E04-19D8-3AEBF88E731E}"/>
              </a:ext>
            </a:extLst>
          </p:cNvPr>
          <p:cNvSpPr txBox="1">
            <a:spLocks/>
          </p:cNvSpPr>
          <p:nvPr/>
        </p:nvSpPr>
        <p:spPr>
          <a:xfrm>
            <a:off x="311727" y="363342"/>
            <a:ext cx="10363200" cy="928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kern="0" dirty="0">
                <a:solidFill>
                  <a:srgbClr val="62366E"/>
                </a:solidFill>
              </a:rPr>
              <a:t>ENTERPRISE RISK MANAGEMENT</a:t>
            </a:r>
            <a:endParaRPr kumimoji="0" lang="en-US" sz="3200" b="1" i="0" u="none" strike="noStrike" kern="0" cap="none" spc="0" normalizeH="0" baseline="0" noProof="0" dirty="0">
              <a:ln>
                <a:noFill/>
              </a:ln>
              <a:solidFill>
                <a:srgbClr val="62366E"/>
              </a:solidFill>
              <a:effectLst/>
              <a:uLnTx/>
              <a:uFillTx/>
              <a:latin typeface="Arial"/>
              <a:cs typeface="Arial"/>
              <a:sym typeface="Arial"/>
            </a:endParaRPr>
          </a:p>
        </p:txBody>
      </p:sp>
      <p:grpSp>
        <p:nvGrpSpPr>
          <p:cNvPr id="3" name="Group 2">
            <a:extLst>
              <a:ext uri="{FF2B5EF4-FFF2-40B4-BE49-F238E27FC236}">
                <a16:creationId xmlns:a16="http://schemas.microsoft.com/office/drawing/2014/main" id="{AD834D0F-797C-9643-01FE-4A3E14434A9F}"/>
              </a:ext>
            </a:extLst>
          </p:cNvPr>
          <p:cNvGrpSpPr/>
          <p:nvPr/>
        </p:nvGrpSpPr>
        <p:grpSpPr>
          <a:xfrm>
            <a:off x="-2881" y="451753"/>
            <a:ext cx="147945" cy="1264402"/>
            <a:chOff x="35333" y="451753"/>
            <a:chExt cx="147945" cy="1264402"/>
          </a:xfrm>
        </p:grpSpPr>
        <p:sp>
          <p:nvSpPr>
            <p:cNvPr id="23" name="Rectangle 22">
              <a:extLst>
                <a:ext uri="{FF2B5EF4-FFF2-40B4-BE49-F238E27FC236}">
                  <a16:creationId xmlns:a16="http://schemas.microsoft.com/office/drawing/2014/main" id="{3915AA81-9BD8-08DD-23AE-8EB6A9CA0261}"/>
                </a:ext>
              </a:extLst>
            </p:cNvPr>
            <p:cNvSpPr/>
            <p:nvPr/>
          </p:nvSpPr>
          <p:spPr>
            <a:xfrm>
              <a:off x="35759" y="451753"/>
              <a:ext cx="147519"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46EEF2D-8A82-BAAA-78DE-21BD3C25A23F}"/>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BF91EDF6-DAE6-380D-C86B-44F501A1F0B4}"/>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4174C7EB-A344-0A00-01EC-809D65C4864E}"/>
              </a:ext>
            </a:extLst>
          </p:cNvPr>
          <p:cNvSpPr txBox="1"/>
          <p:nvPr/>
        </p:nvSpPr>
        <p:spPr>
          <a:xfrm>
            <a:off x="5762561" y="5705928"/>
            <a:ext cx="5938901" cy="584775"/>
          </a:xfrm>
          <a:prstGeom prst="rect">
            <a:avLst/>
          </a:prstGeom>
          <a:noFill/>
        </p:spPr>
        <p:txBody>
          <a:bodyPr wrap="square" rtlCol="0">
            <a:spAutoFit/>
          </a:bodyPr>
          <a:lstStyle/>
          <a:p>
            <a:r>
              <a:rPr lang="en-US" sz="1600" dirty="0"/>
              <a:t>SOURCE: https://www.coso.org/Shared%20Documents/COSO-ERM-Presentation-September-2017.pdf</a:t>
            </a:r>
          </a:p>
        </p:txBody>
      </p:sp>
      <p:pic>
        <p:nvPicPr>
          <p:cNvPr id="4" name="Picture 3">
            <a:extLst>
              <a:ext uri="{FF2B5EF4-FFF2-40B4-BE49-F238E27FC236}">
                <a16:creationId xmlns:a16="http://schemas.microsoft.com/office/drawing/2014/main" id="{126C16A5-9B77-B678-5E6C-257869957766}"/>
              </a:ext>
            </a:extLst>
          </p:cNvPr>
          <p:cNvPicPr>
            <a:picLocks noChangeAspect="1"/>
          </p:cNvPicPr>
          <p:nvPr/>
        </p:nvPicPr>
        <p:blipFill rotWithShape="1">
          <a:blip r:embed="rId3"/>
          <a:srcRect r="1238"/>
          <a:stretch/>
        </p:blipFill>
        <p:spPr>
          <a:xfrm>
            <a:off x="255212" y="1270022"/>
            <a:ext cx="11789006" cy="4317955"/>
          </a:xfrm>
          <a:prstGeom prst="rect">
            <a:avLst/>
          </a:prstGeom>
        </p:spPr>
      </p:pic>
    </p:spTree>
    <p:extLst>
      <p:ext uri="{BB962C8B-B14F-4D97-AF65-F5344CB8AC3E}">
        <p14:creationId xmlns:p14="http://schemas.microsoft.com/office/powerpoint/2010/main" val="1625305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E0F7C78-49E9-1E04-19D8-3AEBF88E731E}"/>
              </a:ext>
            </a:extLst>
          </p:cNvPr>
          <p:cNvSpPr txBox="1">
            <a:spLocks/>
          </p:cNvSpPr>
          <p:nvPr/>
        </p:nvSpPr>
        <p:spPr>
          <a:xfrm>
            <a:off x="311727" y="363342"/>
            <a:ext cx="10363200" cy="9282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200" b="1" kern="0" dirty="0">
                <a:solidFill>
                  <a:srgbClr val="62366E"/>
                </a:solidFill>
              </a:rPr>
              <a:t>ENTERPRISE RISK MANAGEMENT</a:t>
            </a:r>
            <a:endParaRPr kumimoji="0" lang="en-US" sz="3200" b="1" i="0" u="none" strike="noStrike" kern="0" cap="none" spc="0" normalizeH="0" baseline="0" noProof="0" dirty="0">
              <a:ln>
                <a:noFill/>
              </a:ln>
              <a:solidFill>
                <a:srgbClr val="62366E"/>
              </a:solidFill>
              <a:effectLst/>
              <a:uLnTx/>
              <a:uFillTx/>
              <a:latin typeface="Arial"/>
              <a:cs typeface="Arial"/>
              <a:sym typeface="Arial"/>
            </a:endParaRPr>
          </a:p>
        </p:txBody>
      </p:sp>
      <p:grpSp>
        <p:nvGrpSpPr>
          <p:cNvPr id="3" name="Group 2">
            <a:extLst>
              <a:ext uri="{FF2B5EF4-FFF2-40B4-BE49-F238E27FC236}">
                <a16:creationId xmlns:a16="http://schemas.microsoft.com/office/drawing/2014/main" id="{AD834D0F-797C-9643-01FE-4A3E14434A9F}"/>
              </a:ext>
            </a:extLst>
          </p:cNvPr>
          <p:cNvGrpSpPr/>
          <p:nvPr/>
        </p:nvGrpSpPr>
        <p:grpSpPr>
          <a:xfrm>
            <a:off x="-2881" y="451753"/>
            <a:ext cx="147945" cy="1264402"/>
            <a:chOff x="35333" y="451753"/>
            <a:chExt cx="147945" cy="1264402"/>
          </a:xfrm>
        </p:grpSpPr>
        <p:sp>
          <p:nvSpPr>
            <p:cNvPr id="23" name="Rectangle 22">
              <a:extLst>
                <a:ext uri="{FF2B5EF4-FFF2-40B4-BE49-F238E27FC236}">
                  <a16:creationId xmlns:a16="http://schemas.microsoft.com/office/drawing/2014/main" id="{3915AA81-9BD8-08DD-23AE-8EB6A9CA0261}"/>
                </a:ext>
              </a:extLst>
            </p:cNvPr>
            <p:cNvSpPr/>
            <p:nvPr/>
          </p:nvSpPr>
          <p:spPr>
            <a:xfrm>
              <a:off x="35759" y="451753"/>
              <a:ext cx="147519"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46EEF2D-8A82-BAAA-78DE-21BD3C25A23F}"/>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BF91EDF6-DAE6-380D-C86B-44F501A1F0B4}"/>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6" name="Picture 5">
            <a:extLst>
              <a:ext uri="{FF2B5EF4-FFF2-40B4-BE49-F238E27FC236}">
                <a16:creationId xmlns:a16="http://schemas.microsoft.com/office/drawing/2014/main" id="{F26DDF6D-5DAB-1D7D-4257-CF0690483424}"/>
              </a:ext>
            </a:extLst>
          </p:cNvPr>
          <p:cNvPicPr>
            <a:picLocks noChangeAspect="1"/>
          </p:cNvPicPr>
          <p:nvPr/>
        </p:nvPicPr>
        <p:blipFill>
          <a:blip r:embed="rId3"/>
          <a:stretch>
            <a:fillRect/>
          </a:stretch>
        </p:blipFill>
        <p:spPr>
          <a:xfrm>
            <a:off x="490537" y="1576387"/>
            <a:ext cx="11210925" cy="3705225"/>
          </a:xfrm>
          <a:prstGeom prst="rect">
            <a:avLst/>
          </a:prstGeom>
        </p:spPr>
      </p:pic>
      <p:sp>
        <p:nvSpPr>
          <p:cNvPr id="7" name="TextBox 6">
            <a:extLst>
              <a:ext uri="{FF2B5EF4-FFF2-40B4-BE49-F238E27FC236}">
                <a16:creationId xmlns:a16="http://schemas.microsoft.com/office/drawing/2014/main" id="{4174C7EB-A344-0A00-01EC-809D65C4864E}"/>
              </a:ext>
            </a:extLst>
          </p:cNvPr>
          <p:cNvSpPr txBox="1"/>
          <p:nvPr/>
        </p:nvSpPr>
        <p:spPr>
          <a:xfrm>
            <a:off x="5762561" y="5705928"/>
            <a:ext cx="5938901" cy="584775"/>
          </a:xfrm>
          <a:prstGeom prst="rect">
            <a:avLst/>
          </a:prstGeom>
          <a:noFill/>
        </p:spPr>
        <p:txBody>
          <a:bodyPr wrap="square" rtlCol="0">
            <a:spAutoFit/>
          </a:bodyPr>
          <a:lstStyle/>
          <a:p>
            <a:r>
              <a:rPr lang="en-US" sz="1600" dirty="0"/>
              <a:t>SOURCE: https://www.coso.org/Shared%20Documents/COSO-ERM-Presentation-September-2017.pdf</a:t>
            </a:r>
          </a:p>
        </p:txBody>
      </p:sp>
    </p:spTree>
    <p:extLst>
      <p:ext uri="{BB962C8B-B14F-4D97-AF65-F5344CB8AC3E}">
        <p14:creationId xmlns:p14="http://schemas.microsoft.com/office/powerpoint/2010/main" val="123916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F58D44B-B8E2-8F3F-87A6-658241BC86E2}"/>
              </a:ext>
            </a:extLst>
          </p:cNvPr>
          <p:cNvGrpSpPr/>
          <p:nvPr/>
        </p:nvGrpSpPr>
        <p:grpSpPr>
          <a:xfrm>
            <a:off x="2418973" y="1219722"/>
            <a:ext cx="7354053" cy="338554"/>
            <a:chOff x="2264473" y="1718846"/>
            <a:chExt cx="7354053" cy="338554"/>
          </a:xfrm>
          <a:solidFill>
            <a:schemeClr val="accent2">
              <a:lumMod val="50000"/>
            </a:schemeClr>
          </a:solidFill>
        </p:grpSpPr>
        <p:sp>
          <p:nvSpPr>
            <p:cNvPr id="9" name="TextBox 8">
              <a:extLst>
                <a:ext uri="{FF2B5EF4-FFF2-40B4-BE49-F238E27FC236}">
                  <a16:creationId xmlns:a16="http://schemas.microsoft.com/office/drawing/2014/main" id="{E60D5A72-779D-313D-A9C2-96A059F56458}"/>
                </a:ext>
              </a:extLst>
            </p:cNvPr>
            <p:cNvSpPr txBox="1"/>
            <p:nvPr/>
          </p:nvSpPr>
          <p:spPr>
            <a:xfrm>
              <a:off x="5041247" y="1718846"/>
              <a:ext cx="1933841" cy="338554"/>
            </a:xfrm>
            <a:prstGeom prst="rect">
              <a:avLst/>
            </a:prstGeom>
            <a:grpFill/>
            <a:ln>
              <a:solidFill>
                <a:schemeClr val="bg2"/>
              </a:solidFill>
            </a:ln>
          </p:spPr>
          <p:txBody>
            <a:bodyPr wrap="square" rtlCol="0" anchor="t">
              <a:spAutoFit/>
            </a:bodyPr>
            <a:lstStyle/>
            <a:p>
              <a:pPr>
                <a:defRPr/>
              </a:pPr>
              <a:r>
                <a:rPr lang="en-US" sz="1600" spc="300">
                  <a:solidFill>
                    <a:schemeClr val="bg1"/>
                  </a:solidFill>
                </a:rPr>
                <a:t> QUICK POLL</a:t>
              </a:r>
              <a:endParaRPr lang="en-US">
                <a:solidFill>
                  <a:schemeClr val="bg1"/>
                </a:solidFill>
                <a:ea typeface="+mn-ea"/>
                <a:cs typeface="+mn-cs"/>
              </a:endParaRPr>
            </a:p>
          </p:txBody>
        </p:sp>
        <p:cxnSp>
          <p:nvCxnSpPr>
            <p:cNvPr id="10" name="Straight Connector 9">
              <a:extLst>
                <a:ext uri="{FF2B5EF4-FFF2-40B4-BE49-F238E27FC236}">
                  <a16:creationId xmlns:a16="http://schemas.microsoft.com/office/drawing/2014/main" id="{01D30D73-C086-223C-DEF4-08DDFDEAC7BA}"/>
                </a:ext>
              </a:extLst>
            </p:cNvPr>
            <p:cNvCxnSpPr>
              <a:cxnSpLocks/>
              <a:stCxn id="9" idx="1"/>
            </p:cNvCxnSpPr>
            <p:nvPr/>
          </p:nvCxnSpPr>
          <p:spPr>
            <a:xfrm flipH="1">
              <a:off x="2264473" y="1888123"/>
              <a:ext cx="2776774" cy="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CB820A-1691-E73C-E017-C89DDDD7F0A8}"/>
                </a:ext>
              </a:extLst>
            </p:cNvPr>
            <p:cNvCxnSpPr>
              <a:cxnSpLocks/>
              <a:endCxn id="9" idx="3"/>
            </p:cNvCxnSpPr>
            <p:nvPr/>
          </p:nvCxnSpPr>
          <p:spPr>
            <a:xfrm flipH="1">
              <a:off x="6975088" y="1888123"/>
              <a:ext cx="2643438" cy="0"/>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E64BE76-0C46-F31F-98D0-1AC86FCBAA69}"/>
              </a:ext>
            </a:extLst>
          </p:cNvPr>
          <p:cNvSpPr txBox="1"/>
          <p:nvPr/>
        </p:nvSpPr>
        <p:spPr>
          <a:xfrm>
            <a:off x="1024569" y="2016087"/>
            <a:ext cx="9782978" cy="5009833"/>
          </a:xfrm>
          <a:prstGeom prst="rect">
            <a:avLst/>
          </a:prstGeom>
          <a:noFill/>
        </p:spPr>
        <p:txBody>
          <a:bodyPr wrap="square" rtlCol="0">
            <a:spAutoFit/>
          </a:bodyPr>
          <a:lstStyle/>
          <a:p>
            <a:pPr marL="457200" indent="-457200">
              <a:lnSpc>
                <a:spcPct val="150000"/>
              </a:lnSpc>
              <a:buFont typeface="+mj-lt"/>
              <a:buAutoNum type="arabicPeriod" startAt="2"/>
            </a:pPr>
            <a:r>
              <a:rPr lang="en-US" sz="2400" b="1" dirty="0">
                <a:solidFill>
                  <a:schemeClr val="bg1"/>
                </a:solidFill>
              </a:rPr>
              <a:t>Where is your organization in implementing ERM?</a:t>
            </a:r>
          </a:p>
          <a:p>
            <a:pPr marL="800100" lvl="1" indent="-342900">
              <a:lnSpc>
                <a:spcPct val="150000"/>
              </a:lnSpc>
              <a:buFont typeface="+mj-lt"/>
              <a:buAutoNum type="alphaLcPeriod"/>
            </a:pPr>
            <a:r>
              <a:rPr lang="en-US" sz="2400" b="1" dirty="0">
                <a:solidFill>
                  <a:schemeClr val="bg1"/>
                </a:solidFill>
              </a:rPr>
              <a:t>We have engaged in ERM for years </a:t>
            </a:r>
          </a:p>
          <a:p>
            <a:pPr marL="800100" lvl="1" indent="-342900">
              <a:lnSpc>
                <a:spcPct val="150000"/>
              </a:lnSpc>
              <a:buFont typeface="+mj-lt"/>
              <a:buAutoNum type="alphaLcPeriod"/>
            </a:pPr>
            <a:r>
              <a:rPr lang="en-US" sz="2400" b="1" dirty="0">
                <a:solidFill>
                  <a:schemeClr val="bg1"/>
                </a:solidFill>
              </a:rPr>
              <a:t>We are just in the beginning stages of implementing an ERM framework for our organization</a:t>
            </a:r>
          </a:p>
          <a:p>
            <a:pPr marL="800100" lvl="1" indent="-342900">
              <a:lnSpc>
                <a:spcPct val="150000"/>
              </a:lnSpc>
              <a:buFont typeface="+mj-lt"/>
              <a:buAutoNum type="alphaLcPeriod"/>
            </a:pPr>
            <a:r>
              <a:rPr lang="en-US" sz="2400" b="1" dirty="0">
                <a:solidFill>
                  <a:schemeClr val="bg1"/>
                </a:solidFill>
              </a:rPr>
              <a:t>We are too small and don’t have the time or resources to devote to ERM</a:t>
            </a:r>
          </a:p>
          <a:p>
            <a:pPr marL="800100" lvl="1" indent="-342900">
              <a:lnSpc>
                <a:spcPct val="150000"/>
              </a:lnSpc>
              <a:buFont typeface="+mj-lt"/>
              <a:buAutoNum type="alphaLcPeriod"/>
            </a:pPr>
            <a:r>
              <a:rPr lang="en-US" sz="2400" b="1" dirty="0">
                <a:solidFill>
                  <a:schemeClr val="bg1"/>
                </a:solidFill>
              </a:rPr>
              <a:t>We don’t see the value </a:t>
            </a:r>
            <a:r>
              <a:rPr lang="en-US" sz="2400" b="1">
                <a:solidFill>
                  <a:schemeClr val="bg1"/>
                </a:solidFill>
              </a:rPr>
              <a:t>in engaging in ERM</a:t>
            </a:r>
            <a:endParaRPr lang="en-US" sz="2400" b="1" dirty="0">
              <a:solidFill>
                <a:schemeClr val="bg1"/>
              </a:solidFill>
            </a:endParaRPr>
          </a:p>
          <a:p>
            <a:pPr marL="800100" lvl="1" indent="-342900">
              <a:lnSpc>
                <a:spcPct val="150000"/>
              </a:lnSpc>
              <a:buFont typeface="+mj-lt"/>
              <a:buAutoNum type="alphaLcPeriod"/>
            </a:pPr>
            <a:endParaRPr lang="en-US" sz="2400" b="1" dirty="0">
              <a:solidFill>
                <a:schemeClr val="bg1"/>
              </a:solidFill>
            </a:endParaRPr>
          </a:p>
          <a:p>
            <a:pPr marL="800100" lvl="1" indent="-342900">
              <a:lnSpc>
                <a:spcPct val="150000"/>
              </a:lnSpc>
              <a:buFont typeface="+mj-lt"/>
              <a:buAutoNum type="alphaLcPeriod"/>
            </a:pPr>
            <a:endParaRPr lang="en-US" sz="2400" b="1" dirty="0">
              <a:solidFill>
                <a:schemeClr val="bg1"/>
              </a:solidFill>
            </a:endParaRPr>
          </a:p>
        </p:txBody>
      </p:sp>
    </p:spTree>
    <p:extLst>
      <p:ext uri="{BB962C8B-B14F-4D97-AF65-F5344CB8AC3E}">
        <p14:creationId xmlns:p14="http://schemas.microsoft.com/office/powerpoint/2010/main" val="27287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8FE97-8541-F92C-3B43-F97DC7E4B53A}"/>
              </a:ext>
            </a:extLst>
          </p:cNvPr>
          <p:cNvSpPr>
            <a:spLocks noGrp="1"/>
          </p:cNvSpPr>
          <p:nvPr>
            <p:ph type="title"/>
          </p:nvPr>
        </p:nvSpPr>
        <p:spPr/>
        <p:txBody>
          <a:bodyPr/>
          <a:lstStyle/>
          <a:p>
            <a:r>
              <a:rPr lang="en-US"/>
              <a:t>GOVERNMENT RELATIONS</a:t>
            </a:r>
          </a:p>
        </p:txBody>
      </p:sp>
      <p:sp>
        <p:nvSpPr>
          <p:cNvPr id="2" name="Text Placeholder 1">
            <a:extLst>
              <a:ext uri="{FF2B5EF4-FFF2-40B4-BE49-F238E27FC236}">
                <a16:creationId xmlns:a16="http://schemas.microsoft.com/office/drawing/2014/main" id="{0FFE7197-895C-1711-78DB-10021356174C}"/>
              </a:ext>
            </a:extLst>
          </p:cNvPr>
          <p:cNvSpPr>
            <a:spLocks noGrp="1"/>
          </p:cNvSpPr>
          <p:nvPr>
            <p:ph type="body" idx="1"/>
          </p:nvPr>
        </p:nvSpPr>
        <p:spPr/>
        <p:txBody>
          <a:bodyPr/>
          <a:lstStyle/>
          <a:p>
            <a:r>
              <a:rPr lang="en-US"/>
              <a:t>Issue advocacy update</a:t>
            </a:r>
          </a:p>
        </p:txBody>
      </p:sp>
    </p:spTree>
    <p:extLst>
      <p:ext uri="{BB962C8B-B14F-4D97-AF65-F5344CB8AC3E}">
        <p14:creationId xmlns:p14="http://schemas.microsoft.com/office/powerpoint/2010/main" val="2038459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w angle view of modern financial skyscrapers into the sky">
            <a:extLst>
              <a:ext uri="{FF2B5EF4-FFF2-40B4-BE49-F238E27FC236}">
                <a16:creationId xmlns:a16="http://schemas.microsoft.com/office/drawing/2014/main" id="{F2258BFE-A530-4C72-AD4D-43D40DF194DB}"/>
              </a:ext>
            </a:extLst>
          </p:cNvPr>
          <p:cNvPicPr>
            <a:picLocks noChangeAspect="1"/>
          </p:cNvPicPr>
          <p:nvPr/>
        </p:nvPicPr>
        <p:blipFill>
          <a:blip r:embed="rId3">
            <a:alphaModFix/>
          </a:blip>
          <a:stretch>
            <a:fillRect/>
          </a:stretch>
        </p:blipFill>
        <p:spPr>
          <a:xfrm>
            <a:off x="0" y="0"/>
            <a:ext cx="12192000" cy="6426509"/>
          </a:xfrm>
          <a:prstGeom prst="rect">
            <a:avLst/>
          </a:prstGeom>
        </p:spPr>
      </p:pic>
      <p:sp>
        <p:nvSpPr>
          <p:cNvPr id="2" name="Title 1">
            <a:extLst>
              <a:ext uri="{FF2B5EF4-FFF2-40B4-BE49-F238E27FC236}">
                <a16:creationId xmlns:a16="http://schemas.microsoft.com/office/drawing/2014/main" id="{9EF1A5D1-99FF-4CA6-B13D-0508BCBB4112}"/>
              </a:ext>
            </a:extLst>
          </p:cNvPr>
          <p:cNvSpPr>
            <a:spLocks noGrp="1"/>
          </p:cNvSpPr>
          <p:nvPr>
            <p:ph type="title" idx="4294967295"/>
          </p:nvPr>
        </p:nvSpPr>
        <p:spPr>
          <a:xfrm>
            <a:off x="493381" y="217487"/>
            <a:ext cx="10363200" cy="927100"/>
          </a:xfrm>
        </p:spPr>
        <p:txBody>
          <a:bodyPr/>
          <a:lstStyle/>
          <a:p>
            <a:r>
              <a:rPr lang="en-US">
                <a:solidFill>
                  <a:schemeClr val="bg1"/>
                </a:solidFill>
                <a:cs typeface="Arial"/>
              </a:rPr>
              <a:t>OSCPA 2022 Priorities</a:t>
            </a:r>
            <a:endParaRPr lang="en-US">
              <a:solidFill>
                <a:schemeClr val="bg1"/>
              </a:solidFill>
            </a:endParaRPr>
          </a:p>
        </p:txBody>
      </p:sp>
      <p:sp>
        <p:nvSpPr>
          <p:cNvPr id="7" name="Rectangle 6">
            <a:extLst>
              <a:ext uri="{FF2B5EF4-FFF2-40B4-BE49-F238E27FC236}">
                <a16:creationId xmlns:a16="http://schemas.microsoft.com/office/drawing/2014/main" id="{A4ADF4F5-F399-47B3-8704-8084FE2A2E86}"/>
              </a:ext>
            </a:extLst>
          </p:cNvPr>
          <p:cNvSpPr/>
          <p:nvPr/>
        </p:nvSpPr>
        <p:spPr>
          <a:xfrm>
            <a:off x="403410" y="1242092"/>
            <a:ext cx="7611035" cy="4542215"/>
          </a:xfrm>
          <a:prstGeom prst="rect">
            <a:avLst/>
          </a:prstGeom>
          <a:solidFill>
            <a:srgbClr val="246E9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9809376B-483D-4F6B-AE37-81F531EE82BB}"/>
              </a:ext>
            </a:extLst>
          </p:cNvPr>
          <p:cNvSpPr>
            <a:spLocks noGrp="1"/>
          </p:cNvSpPr>
          <p:nvPr>
            <p:ph idx="4294967295"/>
          </p:nvPr>
        </p:nvSpPr>
        <p:spPr>
          <a:xfrm>
            <a:off x="437636" y="1032919"/>
            <a:ext cx="7369175" cy="4751388"/>
          </a:xfrm>
        </p:spPr>
        <p:txBody>
          <a:bodyPr vert="horz" lIns="91440" tIns="45720" rIns="91440" bIns="45720" rtlCol="0" anchor="t">
            <a:noAutofit/>
          </a:bodyPr>
          <a:lstStyle/>
          <a:p>
            <a:endParaRPr lang="en-US" b="1">
              <a:cs typeface="Arial"/>
            </a:endParaRPr>
          </a:p>
          <a:p>
            <a:pPr marL="152400" indent="0">
              <a:buClr>
                <a:schemeClr val="bg1"/>
              </a:buClr>
              <a:buNone/>
            </a:pPr>
            <a:r>
              <a:rPr lang="en-US" sz="2400" b="1">
                <a:solidFill>
                  <a:schemeClr val="bg1"/>
                </a:solidFill>
                <a:cs typeface="Arial"/>
              </a:rPr>
              <a:t>BID and Business Sales (</a:t>
            </a:r>
            <a:r>
              <a:rPr lang="en-US" sz="2400" b="1">
                <a:solidFill>
                  <a:schemeClr val="bg1"/>
                </a:solidFill>
                <a:cs typeface="Arial"/>
                <a:hlinkClick r:id="rId4">
                  <a:extLst>
                    <a:ext uri="{A12FA001-AC4F-418D-AE19-62706E023703}">
                      <ahyp:hlinkClr xmlns:ahyp="http://schemas.microsoft.com/office/drawing/2018/hyperlinkcolor" val="tx"/>
                    </a:ext>
                  </a:extLst>
                </a:hlinkClick>
              </a:rPr>
              <a:t>House Bill 515</a:t>
            </a:r>
            <a:r>
              <a:rPr lang="en-US" sz="2400" b="1">
                <a:solidFill>
                  <a:schemeClr val="bg1"/>
                </a:solidFill>
                <a:cs typeface="Arial"/>
              </a:rPr>
              <a:t>)</a:t>
            </a:r>
            <a:endParaRPr lang="en-US" sz="2400">
              <a:solidFill>
                <a:schemeClr val="bg1"/>
              </a:solidFill>
            </a:endParaRPr>
          </a:p>
          <a:p>
            <a:pPr marL="458470" lvl="1" indent="-229870">
              <a:buClr>
                <a:schemeClr val="bg1"/>
              </a:buClr>
            </a:pPr>
            <a:r>
              <a:rPr lang="en-US" sz="2000">
                <a:solidFill>
                  <a:schemeClr val="bg1"/>
                </a:solidFill>
                <a:ea typeface="+mn-lt"/>
                <a:cs typeface="+mn-lt"/>
              </a:rPr>
              <a:t>Clarifies that residents' gains from the sale of an ownership interest in a business is considered business income for Ohio income tax purposes (BID). </a:t>
            </a:r>
          </a:p>
          <a:p>
            <a:pPr marL="458470" lvl="1" indent="-229870">
              <a:buClr>
                <a:schemeClr val="bg1"/>
              </a:buClr>
            </a:pPr>
            <a:r>
              <a:rPr lang="en-US" dirty="0">
                <a:solidFill>
                  <a:srgbClr val="E9EEF4"/>
                </a:solidFill>
                <a:ea typeface="+mn-lt"/>
                <a:cs typeface="+mn-lt"/>
              </a:rPr>
              <a:t>Signed on June 24; effective date is Sept. 23, 2022 </a:t>
            </a:r>
            <a:endParaRPr lang="en-US" sz="2000" dirty="0">
              <a:solidFill>
                <a:schemeClr val="bg1"/>
              </a:solidFill>
              <a:ea typeface="+mn-lt"/>
              <a:cs typeface="+mn-lt"/>
            </a:endParaRPr>
          </a:p>
          <a:p>
            <a:pPr marL="458470" lvl="1" indent="-229870">
              <a:buClr>
                <a:schemeClr val="bg1"/>
              </a:buClr>
            </a:pPr>
            <a:endParaRPr lang="en-US">
              <a:solidFill>
                <a:schemeClr val="bg1"/>
              </a:solidFill>
              <a:cs typeface="Arial"/>
            </a:endParaRPr>
          </a:p>
          <a:p>
            <a:pPr marL="458470" lvl="1" indent="-229870">
              <a:buClr>
                <a:schemeClr val="bg1"/>
              </a:buClr>
            </a:pPr>
            <a:endParaRPr lang="en-US">
              <a:solidFill>
                <a:schemeClr val="bg1"/>
              </a:solidFill>
            </a:endParaRPr>
          </a:p>
          <a:p>
            <a:pPr marL="152400" indent="0">
              <a:buClr>
                <a:schemeClr val="bg1"/>
              </a:buClr>
              <a:buNone/>
            </a:pPr>
            <a:r>
              <a:rPr lang="en-US" sz="2400" b="1">
                <a:solidFill>
                  <a:schemeClr val="bg1"/>
                </a:solidFill>
                <a:cs typeface="Arial"/>
              </a:rPr>
              <a:t>SALT Deduction Cap Parity (</a:t>
            </a:r>
            <a:r>
              <a:rPr lang="en-US" sz="2400" b="1">
                <a:solidFill>
                  <a:schemeClr val="bg1"/>
                </a:solidFill>
                <a:cs typeface="Arial"/>
                <a:hlinkClick r:id="rId5">
                  <a:extLst>
                    <a:ext uri="{A12FA001-AC4F-418D-AE19-62706E023703}">
                      <ahyp:hlinkClr xmlns:ahyp="http://schemas.microsoft.com/office/drawing/2018/hyperlinkcolor" val="tx"/>
                    </a:ext>
                  </a:extLst>
                </a:hlinkClick>
              </a:rPr>
              <a:t>Senate Bill 246</a:t>
            </a:r>
            <a:r>
              <a:rPr lang="en-US" sz="2400" b="1">
                <a:solidFill>
                  <a:schemeClr val="bg1"/>
                </a:solidFill>
                <a:cs typeface="Arial"/>
              </a:rPr>
              <a:t>)</a:t>
            </a:r>
          </a:p>
          <a:p>
            <a:pPr marL="458470" lvl="1" indent="-229870">
              <a:buClr>
                <a:schemeClr val="bg1"/>
              </a:buClr>
            </a:pPr>
            <a:r>
              <a:rPr lang="en-US" sz="2000">
                <a:solidFill>
                  <a:schemeClr val="bg1"/>
                </a:solidFill>
                <a:ea typeface="+mn-lt"/>
                <a:cs typeface="+mn-lt"/>
              </a:rPr>
              <a:t>Authorizes a PTE owner to claim a refundable credit against the owner’s Ohio income tax liability equal to the owner’s proportionate share of the tax paid by the PTE.</a:t>
            </a:r>
            <a:endParaRPr lang="en-US" sz="2000">
              <a:solidFill>
                <a:schemeClr val="bg1"/>
              </a:solidFill>
              <a:cs typeface="Arial"/>
            </a:endParaRPr>
          </a:p>
          <a:p>
            <a:pPr marL="458470" lvl="1" indent="-229870">
              <a:buClr>
                <a:srgbClr val="FFFFFF"/>
              </a:buClr>
            </a:pPr>
            <a:r>
              <a:rPr lang="en-US" sz="2000">
                <a:solidFill>
                  <a:schemeClr val="bg1"/>
                </a:solidFill>
                <a:cs typeface="Arial"/>
                <a:hlinkClick r:id="rId6">
                  <a:extLst>
                    <a:ext uri="{A12FA001-AC4F-418D-AE19-62706E023703}">
                      <ahyp:hlinkClr xmlns:ahyp="http://schemas.microsoft.com/office/drawing/2018/hyperlinkcolor" val="tx"/>
                    </a:ext>
                  </a:extLst>
                </a:hlinkClick>
              </a:rPr>
              <a:t>Map of states</a:t>
            </a:r>
            <a:r>
              <a:rPr lang="en-US" sz="2000">
                <a:solidFill>
                  <a:schemeClr val="bg1"/>
                </a:solidFill>
                <a:cs typeface="Arial"/>
              </a:rPr>
              <a:t> with pending or enacted legislation</a:t>
            </a:r>
            <a:endParaRPr lang="en-US" sz="2000" dirty="0">
              <a:solidFill>
                <a:schemeClr val="bg1"/>
              </a:solidFill>
              <a:cs typeface="Arial"/>
            </a:endParaRPr>
          </a:p>
          <a:p>
            <a:pPr marL="458470" lvl="1" indent="-229870">
              <a:buClr>
                <a:srgbClr val="FFFFFF"/>
              </a:buClr>
            </a:pPr>
            <a:r>
              <a:rPr lang="en-US" dirty="0">
                <a:solidFill>
                  <a:srgbClr val="E9EEF4"/>
                </a:solidFill>
              </a:rPr>
              <a:t>Signed on June 14; effective date is Sept. 13, 2022</a:t>
            </a:r>
            <a:endParaRPr lang="en-US" sz="2000" dirty="0">
              <a:solidFill>
                <a:srgbClr val="E9EEF4"/>
              </a:solidFill>
              <a:cs typeface="Arial"/>
            </a:endParaRPr>
          </a:p>
          <a:p>
            <a:pPr marL="458470" lvl="1" indent="-229870">
              <a:buClr>
                <a:srgbClr val="FFFFFF"/>
              </a:buClr>
            </a:pPr>
            <a:endParaRPr lang="en-US">
              <a:solidFill>
                <a:srgbClr val="FFFFFF"/>
              </a:solidFill>
              <a:cs typeface="Arial"/>
            </a:endParaRPr>
          </a:p>
          <a:p>
            <a:pPr marL="458470" lvl="1" indent="-229870"/>
            <a:endParaRPr lang="en-US"/>
          </a:p>
        </p:txBody>
      </p:sp>
      <p:grpSp>
        <p:nvGrpSpPr>
          <p:cNvPr id="8" name="Group 7">
            <a:extLst>
              <a:ext uri="{FF2B5EF4-FFF2-40B4-BE49-F238E27FC236}">
                <a16:creationId xmlns:a16="http://schemas.microsoft.com/office/drawing/2014/main" id="{9DF29BF4-5D44-8109-939F-56F5D61B1D42}"/>
              </a:ext>
            </a:extLst>
          </p:cNvPr>
          <p:cNvGrpSpPr/>
          <p:nvPr/>
        </p:nvGrpSpPr>
        <p:grpSpPr>
          <a:xfrm>
            <a:off x="-2881" y="451753"/>
            <a:ext cx="147945" cy="1264402"/>
            <a:chOff x="35333" y="451753"/>
            <a:chExt cx="147945" cy="1264402"/>
          </a:xfrm>
        </p:grpSpPr>
        <p:sp>
          <p:nvSpPr>
            <p:cNvPr id="9" name="Rectangle 8">
              <a:extLst>
                <a:ext uri="{FF2B5EF4-FFF2-40B4-BE49-F238E27FC236}">
                  <a16:creationId xmlns:a16="http://schemas.microsoft.com/office/drawing/2014/main" id="{09385B0D-B927-D298-50BA-1B7B34D2070B}"/>
                </a:ext>
              </a:extLst>
            </p:cNvPr>
            <p:cNvSpPr/>
            <p:nvPr/>
          </p:nvSpPr>
          <p:spPr>
            <a:xfrm>
              <a:off x="35759" y="451753"/>
              <a:ext cx="147519"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DCE65A-0C4D-A241-9A65-2B7DDED064F0}"/>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F7203F-2595-10E9-5195-12B603DBE8EB}"/>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135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21D746-A634-4414-97F7-FE7A37DDFD10}"/>
              </a:ext>
            </a:extLst>
          </p:cNvPr>
          <p:cNvSpPr/>
          <p:nvPr/>
        </p:nvSpPr>
        <p:spPr>
          <a:xfrm>
            <a:off x="9735671" y="0"/>
            <a:ext cx="2456329" cy="6858000"/>
          </a:xfrm>
          <a:prstGeom prst="rect">
            <a:avLst/>
          </a:prstGeom>
          <a:solidFill>
            <a:srgbClr val="5F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descr="A picture containing drawing&#10;&#10;Description automatically generated">
            <a:extLst>
              <a:ext uri="{FF2B5EF4-FFF2-40B4-BE49-F238E27FC236}">
                <a16:creationId xmlns:a16="http://schemas.microsoft.com/office/drawing/2014/main" id="{EDF08E61-5DB9-400B-B449-5AA42FB8C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419" y="383049"/>
            <a:ext cx="2086832" cy="501875"/>
          </a:xfrm>
          <a:prstGeom prst="rect">
            <a:avLst/>
          </a:prstGeom>
        </p:spPr>
      </p:pic>
      <p:sp>
        <p:nvSpPr>
          <p:cNvPr id="10" name="Text Placeholder 1">
            <a:extLst>
              <a:ext uri="{FF2B5EF4-FFF2-40B4-BE49-F238E27FC236}">
                <a16:creationId xmlns:a16="http://schemas.microsoft.com/office/drawing/2014/main" id="{338C9247-2C86-4966-BC83-58B727B3EEBB}"/>
              </a:ext>
            </a:extLst>
          </p:cNvPr>
          <p:cNvSpPr txBox="1">
            <a:spLocks noGrp="1"/>
          </p:cNvSpPr>
          <p:nvPr>
            <p:ph type="title"/>
          </p:nvPr>
        </p:nvSpPr>
        <p:spPr>
          <a:xfrm>
            <a:off x="178420" y="174920"/>
            <a:ext cx="10363200" cy="928688"/>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61366E"/>
                </a:solidFill>
              </a:rPr>
              <a:t>Municipal Income Tax </a:t>
            </a:r>
            <a:r>
              <a:rPr lang="en-US" sz="3200">
                <a:solidFill>
                  <a:srgbClr val="61366E"/>
                </a:solidFill>
              </a:rPr>
              <a:t>issues</a:t>
            </a:r>
            <a:endParaRPr lang="en-US" sz="3200" b="1">
              <a:solidFill>
                <a:srgbClr val="61366E"/>
              </a:solidFill>
            </a:endParaRPr>
          </a:p>
        </p:txBody>
      </p:sp>
      <p:sp>
        <p:nvSpPr>
          <p:cNvPr id="13" name="Text Placeholder 1">
            <a:extLst>
              <a:ext uri="{FF2B5EF4-FFF2-40B4-BE49-F238E27FC236}">
                <a16:creationId xmlns:a16="http://schemas.microsoft.com/office/drawing/2014/main" id="{0BB595BD-0EE3-4565-9D36-F72B7491606C}"/>
              </a:ext>
            </a:extLst>
          </p:cNvPr>
          <p:cNvSpPr txBox="1">
            <a:spLocks noGrp="1"/>
          </p:cNvSpPr>
          <p:nvPr>
            <p:ph idx="1"/>
          </p:nvPr>
        </p:nvSpPr>
        <p:spPr>
          <a:xfrm>
            <a:off x="349652" y="1473445"/>
            <a:ext cx="7029343" cy="47529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accent6"/>
                </a:solidFill>
                <a:latin typeface="+mn-lt"/>
                <a:ea typeface="+mn-ea"/>
                <a:cs typeface="+mn-cs"/>
              </a:defRPr>
            </a:lvl1pPr>
            <a:lvl2pPr marL="458788" indent="-230188" algn="l" defTabSz="914400" rtl="0" eaLnBrk="1" latinLnBrk="0" hangingPunct="1">
              <a:lnSpc>
                <a:spcPct val="90000"/>
              </a:lnSpc>
              <a:spcBef>
                <a:spcPts val="500"/>
              </a:spcBef>
              <a:buClr>
                <a:schemeClr val="accent4"/>
              </a:buClr>
              <a:buFont typeface="Arial" panose="020B0604020202020204" pitchFamily="34" charset="0"/>
              <a:buChar char="•"/>
              <a:tabLst/>
              <a:defRPr sz="1800" kern="1200">
                <a:solidFill>
                  <a:schemeClr val="accent6"/>
                </a:solidFill>
                <a:latin typeface="+mn-lt"/>
                <a:ea typeface="+mn-ea"/>
                <a:cs typeface="+mn-cs"/>
              </a:defRPr>
            </a:lvl2pPr>
            <a:lvl3pPr marL="687388" indent="-228600" algn="l" defTabSz="914400" rtl="0" eaLnBrk="1" latinLnBrk="0" hangingPunct="1">
              <a:lnSpc>
                <a:spcPct val="90000"/>
              </a:lnSpc>
              <a:spcBef>
                <a:spcPts val="500"/>
              </a:spcBef>
              <a:buClr>
                <a:schemeClr val="accent2"/>
              </a:buClr>
              <a:buFont typeface="System Font Regular"/>
              <a:buChar char="—"/>
              <a:tabLst/>
              <a:defRPr sz="1600" kern="1200">
                <a:solidFill>
                  <a:schemeClr val="accent6"/>
                </a:solidFill>
                <a:latin typeface="+mn-lt"/>
                <a:ea typeface="+mn-ea"/>
                <a:cs typeface="+mn-cs"/>
              </a:defRPr>
            </a:lvl3pPr>
            <a:lvl4pPr marL="917575" indent="-230188" algn="l" defTabSz="914400" rtl="0" eaLnBrk="1" latinLnBrk="0" hangingPunct="1">
              <a:lnSpc>
                <a:spcPct val="90000"/>
              </a:lnSpc>
              <a:spcBef>
                <a:spcPts val="500"/>
              </a:spcBef>
              <a:buClr>
                <a:schemeClr val="accent2"/>
              </a:buClr>
              <a:buFont typeface="Arial" panose="020B0604020202020204" pitchFamily="34" charset="0"/>
              <a:buChar char="•"/>
              <a:tabLst/>
              <a:defRPr sz="1400" kern="1200">
                <a:solidFill>
                  <a:schemeClr val="accent6"/>
                </a:solidFill>
                <a:latin typeface="+mn-lt"/>
                <a:ea typeface="+mn-ea"/>
                <a:cs typeface="+mn-cs"/>
              </a:defRPr>
            </a:lvl4pPr>
            <a:lvl5pPr marL="1146175" indent="-228600" algn="l" defTabSz="914400" rtl="0" eaLnBrk="1" latinLnBrk="0" hangingPunct="1">
              <a:lnSpc>
                <a:spcPct val="90000"/>
              </a:lnSpc>
              <a:spcBef>
                <a:spcPts val="500"/>
              </a:spcBef>
              <a:buClr>
                <a:schemeClr val="accent3"/>
              </a:buClr>
              <a:buFont typeface="System Font Regular"/>
              <a:buChar char="—"/>
              <a:tabLst/>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3BBFAB"/>
                </a:solidFill>
                <a:latin typeface="Open Sans"/>
                <a:ea typeface="Open Sans"/>
                <a:cs typeface="Open Sans"/>
                <a:hlinkClick r:id="rId4">
                  <a:extLst>
                    <a:ext uri="{A12FA001-AC4F-418D-AE19-62706E023703}">
                      <ahyp:hlinkClr xmlns:ahyp="http://schemas.microsoft.com/office/drawing/2018/hyperlinkcolor" val="tx"/>
                    </a:ext>
                  </a:extLst>
                </a:hlinkClick>
              </a:rPr>
              <a:t>Download our withholding FAQ guide</a:t>
            </a:r>
            <a:r>
              <a:rPr lang="en-US" dirty="0">
                <a:solidFill>
                  <a:srgbClr val="3C3C3C"/>
                </a:solidFill>
                <a:latin typeface="Open Sans"/>
                <a:ea typeface="Open Sans"/>
                <a:cs typeface="Open Sans"/>
              </a:rPr>
              <a:t>: TY22 </a:t>
            </a:r>
            <a:r>
              <a:rPr lang="en-US" dirty="0">
                <a:solidFill>
                  <a:srgbClr val="282828"/>
                </a:solidFill>
                <a:latin typeface="Open Sans"/>
                <a:ea typeface="Open Sans"/>
                <a:cs typeface="Arial"/>
              </a:rPr>
              <a:t>location</a:t>
            </a:r>
            <a:r>
              <a:rPr lang="en-US" dirty="0">
                <a:latin typeface="Open Sans"/>
                <a:ea typeface="+mn-lt"/>
                <a:cs typeface="+mn-lt"/>
              </a:rPr>
              <a:t> where the employee is physically working, just as pre-pandemic law</a:t>
            </a:r>
            <a:endParaRPr lang="en-US" dirty="0">
              <a:solidFill>
                <a:srgbClr val="3BBFAB"/>
              </a:solidFill>
              <a:latin typeface="Open Sans"/>
              <a:ea typeface="Open Sans"/>
              <a:cs typeface="Open Sans"/>
            </a:endParaRPr>
          </a:p>
          <a:p>
            <a:endParaRPr lang="en-US">
              <a:solidFill>
                <a:srgbClr val="3C3C3C"/>
              </a:solidFill>
              <a:latin typeface="Open Sans"/>
              <a:ea typeface="Open Sans"/>
              <a:cs typeface="Open Sans"/>
            </a:endParaRPr>
          </a:p>
          <a:p>
            <a:r>
              <a:rPr lang="en-US" dirty="0">
                <a:ea typeface="+mn-lt"/>
                <a:cs typeface="+mn-lt"/>
                <a:hlinkClick r:id="rId5"/>
              </a:rPr>
              <a:t>Schaad v. Alder</a:t>
            </a:r>
            <a:r>
              <a:rPr lang="en-US" dirty="0">
                <a:ea typeface="+mn-lt"/>
                <a:cs typeface="+mn-lt"/>
              </a:rPr>
              <a:t>:</a:t>
            </a:r>
            <a:r>
              <a:rPr lang="en-US" dirty="0">
                <a:solidFill>
                  <a:srgbClr val="282828"/>
                </a:solidFill>
                <a:latin typeface="Arial"/>
                <a:ea typeface="Open Sans"/>
                <a:cs typeface="Arial"/>
              </a:rPr>
              <a:t> Ohio Supreme Court took up the Cincinnati-based case for 2020 refunds</a:t>
            </a:r>
            <a:endParaRPr lang="en-US" dirty="0">
              <a:solidFill>
                <a:srgbClr val="3C3C3C"/>
              </a:solidFill>
              <a:latin typeface="Open Sans"/>
              <a:ea typeface="Open Sans"/>
              <a:cs typeface="Open Sans"/>
            </a:endParaRPr>
          </a:p>
          <a:p>
            <a:pPr marL="458470" lvl="1" indent="-229870"/>
            <a:r>
              <a:rPr lang="en-US" dirty="0">
                <a:solidFill>
                  <a:srgbClr val="3C3C3C"/>
                </a:solidFill>
                <a:latin typeface="Open Sans"/>
                <a:ea typeface="Open Sans"/>
                <a:cs typeface="Open Sans"/>
              </a:rPr>
              <a:t>OSCPA will file an amicus brief on August 15</a:t>
            </a:r>
            <a:endParaRPr lang="en-US" dirty="0">
              <a:solidFill>
                <a:srgbClr val="3C3C3C"/>
              </a:solidFill>
              <a:latin typeface="Open Sans" panose="020B0606030504020204" pitchFamily="34" charset="0"/>
              <a:ea typeface="Open Sans" panose="020B0606030504020204" pitchFamily="34" charset="0"/>
              <a:cs typeface="Open Sans" panose="020B0606030504020204" pitchFamily="34" charset="0"/>
            </a:endParaRPr>
          </a:p>
          <a:p>
            <a:pPr marL="458470" lvl="1" indent="-229870"/>
            <a:endParaRPr lang="en-US" dirty="0">
              <a:solidFill>
                <a:srgbClr val="3C3C3C"/>
              </a:solidFill>
              <a:latin typeface="Open Sans"/>
              <a:ea typeface="Open Sans"/>
              <a:cs typeface="Open Sans"/>
            </a:endParaRPr>
          </a:p>
          <a:p>
            <a:r>
              <a:rPr lang="en-US" dirty="0">
                <a:solidFill>
                  <a:srgbClr val="3C3C3C"/>
                </a:solidFill>
                <a:latin typeface="Open Sans"/>
                <a:ea typeface="Open Sans"/>
                <a:cs typeface="Open Sans"/>
                <a:hlinkClick r:id="rId6">
                  <a:extLst>
                    <a:ext uri="{A12FA001-AC4F-418D-AE19-62706E023703}">
                      <ahyp:hlinkClr xmlns:ahyp="http://schemas.microsoft.com/office/drawing/2018/hyperlinkcolor" val="tx"/>
                    </a:ext>
                  </a:extLst>
                </a:hlinkClick>
              </a:rPr>
              <a:t>House Bill 519</a:t>
            </a:r>
            <a:r>
              <a:rPr lang="en-US" dirty="0">
                <a:solidFill>
                  <a:srgbClr val="3C3C3C"/>
                </a:solidFill>
                <a:latin typeface="Open Sans"/>
                <a:ea typeface="Open Sans"/>
                <a:cs typeface="Open Sans"/>
              </a:rPr>
              <a:t>: seeks to both (1) limit notices sent to taxpayers on extension and (2) limit late fees for failure-to-file</a:t>
            </a:r>
          </a:p>
          <a:p>
            <a:endParaRPr lang="en-US">
              <a:solidFill>
                <a:srgbClr val="3C3C3C"/>
              </a:solidFill>
              <a:latin typeface="Open Sans"/>
              <a:ea typeface="Open Sans"/>
              <a:cs typeface="Open Sans"/>
            </a:endParaRPr>
          </a:p>
          <a:p>
            <a:pPr marL="0" indent="0">
              <a:buNone/>
            </a:pPr>
            <a:endParaRPr lang="en-US">
              <a:solidFill>
                <a:srgbClr val="3C3C3C"/>
              </a:solidFill>
              <a:latin typeface="Open Sans" panose="020B0606030504020204" pitchFamily="34" charset="0"/>
              <a:ea typeface="Open Sans"/>
              <a:cs typeface="Open Sans"/>
            </a:endParaRPr>
          </a:p>
        </p:txBody>
      </p:sp>
      <p:sp>
        <p:nvSpPr>
          <p:cNvPr id="12" name="Rectangle 11">
            <a:extLst>
              <a:ext uri="{FF2B5EF4-FFF2-40B4-BE49-F238E27FC236}">
                <a16:creationId xmlns:a16="http://schemas.microsoft.com/office/drawing/2014/main" id="{60DB59CC-0EE0-4478-949B-0C4F8DADB9E7}"/>
              </a:ext>
            </a:extLst>
          </p:cNvPr>
          <p:cNvSpPr/>
          <p:nvPr/>
        </p:nvSpPr>
        <p:spPr>
          <a:xfrm>
            <a:off x="6711806" y="5877956"/>
            <a:ext cx="3632837" cy="714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5B21B7-88F0-4DFB-8A21-E0898FF29304}"/>
              </a:ext>
            </a:extLst>
          </p:cNvPr>
          <p:cNvPicPr>
            <a:picLocks noChangeAspect="1"/>
          </p:cNvPicPr>
          <p:nvPr/>
        </p:nvPicPr>
        <p:blipFill rotWithShape="1">
          <a:blip r:embed="rId7"/>
          <a:srcRect r="65523"/>
          <a:stretch/>
        </p:blipFill>
        <p:spPr>
          <a:xfrm>
            <a:off x="7818716" y="1569712"/>
            <a:ext cx="4203405" cy="3280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332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09794A-7D31-AAB5-E709-D21CC8082AC3}"/>
              </a:ext>
            </a:extLst>
          </p:cNvPr>
          <p:cNvGrpSpPr/>
          <p:nvPr/>
        </p:nvGrpSpPr>
        <p:grpSpPr>
          <a:xfrm>
            <a:off x="2418977" y="1208244"/>
            <a:ext cx="7354046" cy="345134"/>
            <a:chOff x="2264470" y="1718846"/>
            <a:chExt cx="7354046" cy="345134"/>
          </a:xfrm>
        </p:grpSpPr>
        <p:sp>
          <p:nvSpPr>
            <p:cNvPr id="4" name="TextBox 3">
              <a:extLst>
                <a:ext uri="{FF2B5EF4-FFF2-40B4-BE49-F238E27FC236}">
                  <a16:creationId xmlns:a16="http://schemas.microsoft.com/office/drawing/2014/main" id="{BDC63A3E-231E-EA16-6224-56E537CC3D89}"/>
                </a:ext>
              </a:extLst>
            </p:cNvPr>
            <p:cNvSpPr txBox="1"/>
            <p:nvPr/>
          </p:nvSpPr>
          <p:spPr>
            <a:xfrm>
              <a:off x="4968336" y="1718846"/>
              <a:ext cx="1873403" cy="345134"/>
            </a:xfrm>
            <a:prstGeom prst="rect">
              <a:avLst/>
            </a:prstGeom>
            <a:solidFill>
              <a:srgbClr val="0B425F"/>
            </a:solidFill>
            <a:ln>
              <a:solidFill>
                <a:schemeClr val="bg2"/>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spc="300" dirty="0">
                  <a:solidFill>
                    <a:schemeClr val="bg1"/>
                  </a:solidFill>
                </a:rPr>
                <a:t>QUICK POLL</a:t>
              </a:r>
              <a:endParaRPr lang="en-US" dirty="0">
                <a:ea typeface="+mn-ea"/>
                <a:cs typeface="+mn-cs"/>
              </a:endParaRPr>
            </a:p>
          </p:txBody>
        </p:sp>
        <p:cxnSp>
          <p:nvCxnSpPr>
            <p:cNvPr id="5" name="Straight Connector 4">
              <a:extLst>
                <a:ext uri="{FF2B5EF4-FFF2-40B4-BE49-F238E27FC236}">
                  <a16:creationId xmlns:a16="http://schemas.microsoft.com/office/drawing/2014/main" id="{66465D10-71AB-AE80-5EFF-034F4D27CCE4}"/>
                </a:ext>
              </a:extLst>
            </p:cNvPr>
            <p:cNvCxnSpPr>
              <a:cxnSpLocks/>
              <a:stCxn id="4" idx="1"/>
            </p:cNvCxnSpPr>
            <p:nvPr/>
          </p:nvCxnSpPr>
          <p:spPr>
            <a:xfrm flipH="1" flipV="1">
              <a:off x="2264470" y="1888123"/>
              <a:ext cx="2703866" cy="329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60327D3-BCCD-E0EF-0446-F3977EFE88ED}"/>
                </a:ext>
              </a:extLst>
            </p:cNvPr>
            <p:cNvCxnSpPr>
              <a:cxnSpLocks/>
              <a:endCxn id="4" idx="3"/>
            </p:cNvCxnSpPr>
            <p:nvPr/>
          </p:nvCxnSpPr>
          <p:spPr>
            <a:xfrm flipH="1">
              <a:off x="6841739" y="1888123"/>
              <a:ext cx="2776777" cy="329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6605CA85-C09E-8A0A-0C54-34F96EE851B2}"/>
              </a:ext>
            </a:extLst>
          </p:cNvPr>
          <p:cNvSpPr txBox="1"/>
          <p:nvPr/>
        </p:nvSpPr>
        <p:spPr>
          <a:xfrm>
            <a:off x="947451" y="2032079"/>
            <a:ext cx="9782978" cy="3347840"/>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startAt="3"/>
            </a:pPr>
            <a:r>
              <a:rPr lang="en-US" sz="2400" b="1" dirty="0">
                <a:solidFill>
                  <a:schemeClr val="bg1"/>
                </a:solidFill>
                <a:cs typeface="Arial"/>
              </a:rPr>
              <a:t>Ohio's existing municipal income tax system is:</a:t>
            </a:r>
            <a:endParaRPr lang="en-US" sz="2400" b="1" dirty="0">
              <a:solidFill>
                <a:schemeClr val="bg1"/>
              </a:solidFill>
            </a:endParaRPr>
          </a:p>
          <a:p>
            <a:pPr marL="800100" lvl="1" indent="-342900">
              <a:lnSpc>
                <a:spcPct val="150000"/>
              </a:lnSpc>
              <a:buFont typeface="+mj-lt"/>
              <a:buAutoNum type="alphaLcPeriod"/>
            </a:pPr>
            <a:r>
              <a:rPr lang="en-US" sz="2400" b="1" dirty="0">
                <a:solidFill>
                  <a:schemeClr val="bg1"/>
                </a:solidFill>
                <a:cs typeface="Arial"/>
              </a:rPr>
              <a:t>Fine as is</a:t>
            </a:r>
          </a:p>
          <a:p>
            <a:pPr marL="800100" lvl="1" indent="-342900">
              <a:lnSpc>
                <a:spcPct val="150000"/>
              </a:lnSpc>
              <a:buFont typeface="+mj-lt"/>
              <a:buAutoNum type="alphaLcPeriod"/>
            </a:pPr>
            <a:r>
              <a:rPr lang="en-US" sz="2400" b="1" dirty="0">
                <a:solidFill>
                  <a:schemeClr val="bg1"/>
                </a:solidFill>
                <a:cs typeface="Arial"/>
              </a:rPr>
              <a:t>A huge administrative compliance burden for those filing in multiple locations and needs overhauled</a:t>
            </a:r>
          </a:p>
          <a:p>
            <a:pPr marL="800100" lvl="1" indent="-342900">
              <a:lnSpc>
                <a:spcPct val="150000"/>
              </a:lnSpc>
              <a:buAutoNum type="alphaLcPeriod"/>
            </a:pPr>
            <a:r>
              <a:rPr lang="en-US" sz="2400" b="1" dirty="0">
                <a:solidFill>
                  <a:schemeClr val="bg1"/>
                </a:solidFill>
                <a:cs typeface="Arial"/>
              </a:rPr>
              <a:t>Administration should be centralized to one entity</a:t>
            </a:r>
          </a:p>
          <a:p>
            <a:pPr marL="800100" lvl="1" indent="-342900">
              <a:lnSpc>
                <a:spcPct val="150000"/>
              </a:lnSpc>
              <a:buFontTx/>
              <a:buAutoNum type="alphaLcPeriod"/>
            </a:pPr>
            <a:r>
              <a:rPr lang="en-US" sz="2400" b="1" dirty="0">
                <a:solidFill>
                  <a:srgbClr val="FFFFFF"/>
                </a:solidFill>
                <a:cs typeface="Arial"/>
              </a:rPr>
              <a:t>Eliminate it and create alternative revenue source for cities</a:t>
            </a:r>
          </a:p>
        </p:txBody>
      </p:sp>
    </p:spTree>
    <p:extLst>
      <p:ext uri="{BB962C8B-B14F-4D97-AF65-F5344CB8AC3E}">
        <p14:creationId xmlns:p14="http://schemas.microsoft.com/office/powerpoint/2010/main" val="211096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A1ED912-F22E-47E7-8C53-5312478D6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9" t="2994" r="1949"/>
          <a:stretch/>
        </p:blipFill>
        <p:spPr bwMode="auto">
          <a:xfrm>
            <a:off x="1" y="198783"/>
            <a:ext cx="12192000" cy="6440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0904EF1-507A-4730-BC55-5EBF14670A6E}"/>
              </a:ext>
            </a:extLst>
          </p:cNvPr>
          <p:cNvSpPr/>
          <p:nvPr/>
        </p:nvSpPr>
        <p:spPr>
          <a:xfrm>
            <a:off x="109729" y="6099048"/>
            <a:ext cx="3136392" cy="457200"/>
          </a:xfrm>
          <a:prstGeom prst="round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ohiocpa.com/</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rPr>
              <a:t>octobershow</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8E46A8DD-1541-4E81-ADBE-8FD5A9C742B5}"/>
              </a:ext>
            </a:extLst>
          </p:cNvPr>
          <p:cNvSpPr/>
          <p:nvPr/>
        </p:nvSpPr>
        <p:spPr>
          <a:xfrm>
            <a:off x="3319272" y="6099048"/>
            <a:ext cx="3410712" cy="457200"/>
          </a:xfrm>
          <a:prstGeom prst="round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ohiocpa.com/</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rPr>
              <a:t>novembershow</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46921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CF954F-ABAE-D219-91E0-5480C3BC842A}"/>
              </a:ext>
            </a:extLst>
          </p:cNvPr>
          <p:cNvSpPr txBox="1"/>
          <p:nvPr/>
        </p:nvSpPr>
        <p:spPr>
          <a:xfrm>
            <a:off x="1182414" y="3665482"/>
            <a:ext cx="9800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Join us for Advocacy in Action</a:t>
            </a:r>
          </a:p>
        </p:txBody>
      </p:sp>
      <p:pic>
        <p:nvPicPr>
          <p:cNvPr id="6" name="Picture 6">
            <a:extLst>
              <a:ext uri="{FF2B5EF4-FFF2-40B4-BE49-F238E27FC236}">
                <a16:creationId xmlns:a16="http://schemas.microsoft.com/office/drawing/2014/main" id="{D8B70846-C738-2DC5-55A2-EF518FFD0939}"/>
              </a:ext>
            </a:extLst>
          </p:cNvPr>
          <p:cNvPicPr>
            <a:picLocks noChangeAspect="1"/>
          </p:cNvPicPr>
          <p:nvPr/>
        </p:nvPicPr>
        <p:blipFill rotWithShape="1">
          <a:blip r:embed="rId3"/>
          <a:srcRect l="-19" t="1309" r="-101"/>
          <a:stretch/>
        </p:blipFill>
        <p:spPr>
          <a:xfrm>
            <a:off x="0" y="197366"/>
            <a:ext cx="12243395" cy="5309573"/>
          </a:xfrm>
          <a:prstGeom prst="rect">
            <a:avLst/>
          </a:prstGeom>
        </p:spPr>
      </p:pic>
      <p:sp>
        <p:nvSpPr>
          <p:cNvPr id="7" name="TextBox 6">
            <a:extLst>
              <a:ext uri="{FF2B5EF4-FFF2-40B4-BE49-F238E27FC236}">
                <a16:creationId xmlns:a16="http://schemas.microsoft.com/office/drawing/2014/main" id="{4A2F1B2C-EE72-686B-01A3-A1C7F1A9CAA1}"/>
              </a:ext>
            </a:extLst>
          </p:cNvPr>
          <p:cNvSpPr txBox="1"/>
          <p:nvPr/>
        </p:nvSpPr>
        <p:spPr>
          <a:xfrm>
            <a:off x="779516" y="546320"/>
            <a:ext cx="56755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3F1E4E"/>
                </a:solidFill>
                <a:cs typeface="Arial"/>
              </a:rPr>
              <a:t>Explore the value of your voice &amp; vote</a:t>
            </a:r>
          </a:p>
        </p:txBody>
      </p:sp>
      <p:sp>
        <p:nvSpPr>
          <p:cNvPr id="2" name="TextBox 1">
            <a:extLst>
              <a:ext uri="{FF2B5EF4-FFF2-40B4-BE49-F238E27FC236}">
                <a16:creationId xmlns:a16="http://schemas.microsoft.com/office/drawing/2014/main" id="{A0F5979C-584B-CA3A-08B4-D2AC94D06C34}"/>
              </a:ext>
            </a:extLst>
          </p:cNvPr>
          <p:cNvSpPr txBox="1"/>
          <p:nvPr/>
        </p:nvSpPr>
        <p:spPr>
          <a:xfrm>
            <a:off x="779516" y="3547431"/>
            <a:ext cx="5224677" cy="461665"/>
          </a:xfrm>
          <a:prstGeom prst="rect">
            <a:avLst/>
          </a:prstGeom>
          <a:noFill/>
        </p:spPr>
        <p:txBody>
          <a:bodyPr wrap="square" rtlCol="0">
            <a:spAutoFit/>
          </a:bodyPr>
          <a:lstStyle/>
          <a:p>
            <a:r>
              <a:rPr lang="en-US" sz="2400" b="1" dirty="0"/>
              <a:t>Sept. 30, 2022 | 9:00 a.m. to Noon</a:t>
            </a:r>
          </a:p>
        </p:txBody>
      </p:sp>
      <p:sp>
        <p:nvSpPr>
          <p:cNvPr id="3" name="Rectangle 2">
            <a:extLst>
              <a:ext uri="{FF2B5EF4-FFF2-40B4-BE49-F238E27FC236}">
                <a16:creationId xmlns:a16="http://schemas.microsoft.com/office/drawing/2014/main" id="{96C9C04E-716E-36A8-321F-ECBF09700B64}"/>
              </a:ext>
            </a:extLst>
          </p:cNvPr>
          <p:cNvSpPr/>
          <p:nvPr/>
        </p:nvSpPr>
        <p:spPr>
          <a:xfrm>
            <a:off x="0" y="5506939"/>
            <a:ext cx="12192000" cy="1153695"/>
          </a:xfrm>
          <a:prstGeom prst="rect">
            <a:avLst/>
          </a:prstGeom>
          <a:solidFill>
            <a:srgbClr val="CAD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0B33F92-F7C2-3D7C-A308-33F0D1E5207A}"/>
              </a:ext>
            </a:extLst>
          </p:cNvPr>
          <p:cNvSpPr txBox="1"/>
          <p:nvPr/>
        </p:nvSpPr>
        <p:spPr>
          <a:xfrm>
            <a:off x="1182414" y="5850015"/>
            <a:ext cx="5896706" cy="461665"/>
          </a:xfrm>
          <a:prstGeom prst="rect">
            <a:avLst/>
          </a:prstGeom>
          <a:noFill/>
        </p:spPr>
        <p:txBody>
          <a:bodyPr wrap="square" rtlCol="0">
            <a:spAutoFit/>
          </a:bodyPr>
          <a:lstStyle/>
          <a:p>
            <a:r>
              <a:rPr lang="en-US" sz="2400" dirty="0"/>
              <a:t>For more information and to register, visit: </a:t>
            </a:r>
          </a:p>
        </p:txBody>
      </p:sp>
      <p:grpSp>
        <p:nvGrpSpPr>
          <p:cNvPr id="10" name="Group 9">
            <a:extLst>
              <a:ext uri="{FF2B5EF4-FFF2-40B4-BE49-F238E27FC236}">
                <a16:creationId xmlns:a16="http://schemas.microsoft.com/office/drawing/2014/main" id="{5BEB8339-920A-6CA4-2DD2-60303F247539}"/>
              </a:ext>
            </a:extLst>
          </p:cNvPr>
          <p:cNvGrpSpPr/>
          <p:nvPr/>
        </p:nvGrpSpPr>
        <p:grpSpPr>
          <a:xfrm>
            <a:off x="6465848" y="5780881"/>
            <a:ext cx="4863101" cy="583894"/>
            <a:chOff x="5533150" y="5791839"/>
            <a:chExt cx="4863101" cy="583894"/>
          </a:xfrm>
        </p:grpSpPr>
        <p:sp>
          <p:nvSpPr>
            <p:cNvPr id="8" name="Rectangle: Rounded Corners 7">
              <a:extLst>
                <a:ext uri="{FF2B5EF4-FFF2-40B4-BE49-F238E27FC236}">
                  <a16:creationId xmlns:a16="http://schemas.microsoft.com/office/drawing/2014/main" id="{F81095A0-8DBB-3244-4408-F02566E5412B}"/>
                </a:ext>
              </a:extLst>
            </p:cNvPr>
            <p:cNvSpPr/>
            <p:nvPr/>
          </p:nvSpPr>
          <p:spPr>
            <a:xfrm>
              <a:off x="6146422" y="5791839"/>
              <a:ext cx="3636556" cy="583894"/>
            </a:xfrm>
            <a:prstGeom prst="round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3BBF8C-DAF0-F3C3-28E2-5E4002611633}"/>
                </a:ext>
              </a:extLst>
            </p:cNvPr>
            <p:cNvSpPr txBox="1"/>
            <p:nvPr/>
          </p:nvSpPr>
          <p:spPr>
            <a:xfrm>
              <a:off x="5533150" y="5860973"/>
              <a:ext cx="4863101" cy="461665"/>
            </a:xfrm>
            <a:prstGeom prst="rect">
              <a:avLst/>
            </a:prstGeom>
            <a:noFill/>
            <a:ln>
              <a:noFill/>
            </a:ln>
          </p:spPr>
          <p:txBody>
            <a:bodyPr wrap="square" rtlCol="0">
              <a:spAutoFit/>
            </a:bodyPr>
            <a:lstStyle/>
            <a:p>
              <a:pPr algn="ctr"/>
              <a:r>
                <a:rPr lang="en-US" sz="2400" b="1" dirty="0">
                  <a:solidFill>
                    <a:schemeClr val="bg1"/>
                  </a:solidFill>
                </a:rPr>
                <a:t>www.ohiocpa.com/AIA</a:t>
              </a:r>
            </a:p>
          </p:txBody>
        </p:sp>
      </p:grpSp>
    </p:spTree>
    <p:extLst>
      <p:ext uri="{BB962C8B-B14F-4D97-AF65-F5344CB8AC3E}">
        <p14:creationId xmlns:p14="http://schemas.microsoft.com/office/powerpoint/2010/main" val="1092561255"/>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462D68-EB10-FB38-8DC8-0C8404FF2CAA}"/>
              </a:ext>
            </a:extLst>
          </p:cNvPr>
          <p:cNvPicPr>
            <a:picLocks noChangeAspect="1"/>
          </p:cNvPicPr>
          <p:nvPr/>
        </p:nvPicPr>
        <p:blipFill rotWithShape="1">
          <a:blip r:embed="rId3"/>
          <a:srcRect t="13297" b="7734"/>
          <a:stretch/>
        </p:blipFill>
        <p:spPr>
          <a:xfrm>
            <a:off x="-7620" y="83062"/>
            <a:ext cx="12199620" cy="4436044"/>
          </a:xfrm>
          <a:prstGeom prst="rect">
            <a:avLst/>
          </a:prstGeom>
        </p:spPr>
      </p:pic>
      <p:grpSp>
        <p:nvGrpSpPr>
          <p:cNvPr id="9" name="Group 8">
            <a:extLst>
              <a:ext uri="{FF2B5EF4-FFF2-40B4-BE49-F238E27FC236}">
                <a16:creationId xmlns:a16="http://schemas.microsoft.com/office/drawing/2014/main" id="{AC7227B6-E0E9-D80C-A81A-83E6AD0809F3}"/>
              </a:ext>
            </a:extLst>
          </p:cNvPr>
          <p:cNvGrpSpPr/>
          <p:nvPr/>
        </p:nvGrpSpPr>
        <p:grpSpPr>
          <a:xfrm>
            <a:off x="483870" y="4697730"/>
            <a:ext cx="11224260" cy="2031325"/>
            <a:chOff x="582930" y="4842510"/>
            <a:chExt cx="11224260" cy="2031325"/>
          </a:xfrm>
        </p:grpSpPr>
        <p:sp>
          <p:nvSpPr>
            <p:cNvPr id="5" name="TextBox 4">
              <a:extLst>
                <a:ext uri="{FF2B5EF4-FFF2-40B4-BE49-F238E27FC236}">
                  <a16:creationId xmlns:a16="http://schemas.microsoft.com/office/drawing/2014/main" id="{98DBF2E3-11D1-1816-73FF-4CFB2134C256}"/>
                </a:ext>
              </a:extLst>
            </p:cNvPr>
            <p:cNvSpPr txBox="1"/>
            <p:nvPr/>
          </p:nvSpPr>
          <p:spPr>
            <a:xfrm>
              <a:off x="582930" y="4842510"/>
              <a:ext cx="33680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The Impact of ESG</a:t>
              </a:r>
              <a:r>
                <a:rPr lang="en-US" dirty="0">
                  <a:cs typeface="Arial"/>
                </a:rPr>
                <a:t> Matters on Financial Reporting &amp; Audits</a:t>
              </a:r>
            </a:p>
            <a:p>
              <a:endParaRPr lang="en-US" dirty="0">
                <a:cs typeface="Arial"/>
              </a:endParaRPr>
            </a:p>
            <a:p>
              <a:r>
                <a:rPr lang="en-US" dirty="0">
                  <a:cs typeface="Arial"/>
                </a:rPr>
                <a:t>Aug. 31</a:t>
              </a:r>
            </a:p>
            <a:p>
              <a:r>
                <a:rPr lang="en-US" dirty="0">
                  <a:cs typeface="Arial"/>
                </a:rPr>
                <a:t>4 p.m. to 6 p.m.</a:t>
              </a:r>
            </a:p>
          </p:txBody>
        </p:sp>
        <p:sp>
          <p:nvSpPr>
            <p:cNvPr id="6" name="TextBox 5">
              <a:extLst>
                <a:ext uri="{FF2B5EF4-FFF2-40B4-BE49-F238E27FC236}">
                  <a16:creationId xmlns:a16="http://schemas.microsoft.com/office/drawing/2014/main" id="{3A89B031-6D01-941D-33EE-A5ED9C523F3D}"/>
                </a:ext>
              </a:extLst>
            </p:cNvPr>
            <p:cNvSpPr txBox="1"/>
            <p:nvPr/>
          </p:nvSpPr>
          <p:spPr>
            <a:xfrm>
              <a:off x="4697730" y="4842510"/>
              <a:ext cx="33299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The Rising Tide of ESG</a:t>
              </a:r>
              <a:r>
                <a:rPr lang="en-US" dirty="0">
                  <a:cs typeface="Arial"/>
                </a:rPr>
                <a:t>: Trends &amp; Integration</a:t>
              </a:r>
            </a:p>
            <a:p>
              <a:endParaRPr lang="en-US" dirty="0">
                <a:cs typeface="Arial"/>
              </a:endParaRPr>
            </a:p>
            <a:p>
              <a:r>
                <a:rPr lang="en-US" dirty="0">
                  <a:cs typeface="Arial"/>
                </a:rPr>
                <a:t>Complimentary On-Demand</a:t>
              </a:r>
            </a:p>
          </p:txBody>
        </p:sp>
        <p:sp>
          <p:nvSpPr>
            <p:cNvPr id="7" name="TextBox 6">
              <a:extLst>
                <a:ext uri="{FF2B5EF4-FFF2-40B4-BE49-F238E27FC236}">
                  <a16:creationId xmlns:a16="http://schemas.microsoft.com/office/drawing/2014/main" id="{EC066D75-AA30-CCE7-EAC9-B298B27FCB02}"/>
                </a:ext>
              </a:extLst>
            </p:cNvPr>
            <p:cNvSpPr txBox="1"/>
            <p:nvPr/>
          </p:nvSpPr>
          <p:spPr>
            <a:xfrm>
              <a:off x="9112710" y="4842510"/>
              <a:ext cx="269448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Advisory Services </a:t>
              </a:r>
              <a:r>
                <a:rPr lang="en-US" dirty="0">
                  <a:cs typeface="Arial"/>
                </a:rPr>
                <a:t>Virtual Conference </a:t>
              </a:r>
              <a:endParaRPr lang="en-US" dirty="0"/>
            </a:p>
            <a:p>
              <a:endParaRPr lang="en-US" dirty="0">
                <a:cs typeface="Arial"/>
              </a:endParaRPr>
            </a:p>
            <a:p>
              <a:r>
                <a:rPr lang="en-US" dirty="0">
                  <a:cs typeface="Arial"/>
                </a:rPr>
                <a:t>Sept. 21</a:t>
              </a:r>
            </a:p>
            <a:p>
              <a:r>
                <a:rPr lang="en-US" dirty="0">
                  <a:cs typeface="Arial"/>
                </a:rPr>
                <a:t>10:30 a.m. to 3:30 p.m.</a:t>
              </a:r>
            </a:p>
            <a:p>
              <a:endParaRPr lang="en-US" dirty="0">
                <a:cs typeface="Arial"/>
              </a:endParaRPr>
            </a:p>
            <a:p>
              <a:endParaRPr lang="en-US" dirty="0">
                <a:cs typeface="Arial"/>
              </a:endParaRPr>
            </a:p>
          </p:txBody>
        </p:sp>
      </p:grpSp>
      <p:grpSp>
        <p:nvGrpSpPr>
          <p:cNvPr id="11" name="Group 10">
            <a:extLst>
              <a:ext uri="{FF2B5EF4-FFF2-40B4-BE49-F238E27FC236}">
                <a16:creationId xmlns:a16="http://schemas.microsoft.com/office/drawing/2014/main" id="{E2E2DA8F-C6E2-2C64-BCA3-F7991BE81049}"/>
              </a:ext>
            </a:extLst>
          </p:cNvPr>
          <p:cNvGrpSpPr/>
          <p:nvPr/>
        </p:nvGrpSpPr>
        <p:grpSpPr>
          <a:xfrm>
            <a:off x="3747135" y="6094095"/>
            <a:ext cx="4930140" cy="502920"/>
            <a:chOff x="3747135" y="6094095"/>
            <a:chExt cx="4930140" cy="502920"/>
          </a:xfrm>
        </p:grpSpPr>
        <p:sp>
          <p:nvSpPr>
            <p:cNvPr id="8" name="Rectangle: Rounded Corners 7">
              <a:extLst>
                <a:ext uri="{FF2B5EF4-FFF2-40B4-BE49-F238E27FC236}">
                  <a16:creationId xmlns:a16="http://schemas.microsoft.com/office/drawing/2014/main" id="{273D246D-0985-EC14-305F-D245264E4458}"/>
                </a:ext>
              </a:extLst>
            </p:cNvPr>
            <p:cNvSpPr/>
            <p:nvPr/>
          </p:nvSpPr>
          <p:spPr>
            <a:xfrm>
              <a:off x="3747135" y="6094095"/>
              <a:ext cx="4930140" cy="502920"/>
            </a:xfrm>
            <a:prstGeom prst="round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672A4D-034E-3806-1784-B7AB50580CC8}"/>
                </a:ext>
              </a:extLst>
            </p:cNvPr>
            <p:cNvSpPr txBox="1"/>
            <p:nvPr/>
          </p:nvSpPr>
          <p:spPr>
            <a:xfrm>
              <a:off x="4419599" y="6111240"/>
              <a:ext cx="35852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bg1"/>
                  </a:solidFill>
                  <a:ea typeface="+mn-lt"/>
                  <a:cs typeface="+mn-lt"/>
                </a:rPr>
                <a:t>https://my.ohiocpa.com</a:t>
              </a:r>
              <a:endParaRPr lang="en-US" sz="2400" b="1">
                <a:solidFill>
                  <a:schemeClr val="bg1"/>
                </a:solidFill>
                <a:cs typeface="Arial"/>
              </a:endParaRPr>
            </a:p>
          </p:txBody>
        </p:sp>
      </p:grpSp>
    </p:spTree>
    <p:extLst>
      <p:ext uri="{BB962C8B-B14F-4D97-AF65-F5344CB8AC3E}">
        <p14:creationId xmlns:p14="http://schemas.microsoft.com/office/powerpoint/2010/main" val="1948101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A1ED912-F22E-47E7-8C53-5312478D6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9" t="2994" r="1949"/>
          <a:stretch/>
        </p:blipFill>
        <p:spPr bwMode="auto">
          <a:xfrm>
            <a:off x="1" y="198783"/>
            <a:ext cx="12192000" cy="6440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0904EF1-507A-4730-BC55-5EBF14670A6E}"/>
              </a:ext>
            </a:extLst>
          </p:cNvPr>
          <p:cNvSpPr/>
          <p:nvPr/>
        </p:nvSpPr>
        <p:spPr>
          <a:xfrm>
            <a:off x="109729" y="6099048"/>
            <a:ext cx="3136392" cy="457200"/>
          </a:xfrm>
          <a:prstGeom prst="round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ohiocpa.com/</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rPr>
              <a:t>octobershow</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8E46A8DD-1541-4E81-ADBE-8FD5A9C742B5}"/>
              </a:ext>
            </a:extLst>
          </p:cNvPr>
          <p:cNvSpPr/>
          <p:nvPr/>
        </p:nvSpPr>
        <p:spPr>
          <a:xfrm>
            <a:off x="3319272" y="6099048"/>
            <a:ext cx="3410712" cy="457200"/>
          </a:xfrm>
          <a:prstGeom prst="round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ohiocpa.com/</a:t>
            </a:r>
            <a:r>
              <a:rPr kumimoji="0" lang="en-US" sz="1800" b="1" i="0" u="none" strike="noStrike" kern="1200" cap="none" spc="0" normalizeH="0" baseline="0" noProof="0" err="1">
                <a:ln>
                  <a:noFill/>
                </a:ln>
                <a:solidFill>
                  <a:srgbClr val="FFFFFF"/>
                </a:solidFill>
                <a:effectLst/>
                <a:uLnTx/>
                <a:uFillTx/>
                <a:latin typeface="Arial" panose="020B0604020202020204"/>
                <a:ea typeface="+mn-ea"/>
                <a:cs typeface="+mn-cs"/>
              </a:rPr>
              <a:t>novembershow</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5743145"/>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DA2B8B-C1DB-489B-C2F0-2C04A821169A}"/>
              </a:ext>
            </a:extLst>
          </p:cNvPr>
          <p:cNvSpPr txBox="1"/>
          <p:nvPr/>
        </p:nvSpPr>
        <p:spPr>
          <a:xfrm>
            <a:off x="3216165" y="2228671"/>
            <a:ext cx="5759669" cy="1200329"/>
          </a:xfrm>
          <a:prstGeom prst="rect">
            <a:avLst/>
          </a:prstGeom>
          <a:noFill/>
        </p:spPr>
        <p:txBody>
          <a:bodyPr wrap="square" rtlCol="0">
            <a:spAutoFit/>
          </a:bodyPr>
          <a:lstStyle/>
          <a:p>
            <a:pPr algn="ctr"/>
            <a:r>
              <a:rPr lang="en-US" sz="7200">
                <a:solidFill>
                  <a:srgbClr val="3BBFAB"/>
                </a:solidFill>
              </a:rPr>
              <a:t>Thank You!</a:t>
            </a:r>
          </a:p>
        </p:txBody>
      </p:sp>
      <p:sp>
        <p:nvSpPr>
          <p:cNvPr id="7" name="TextBox 6">
            <a:extLst>
              <a:ext uri="{FF2B5EF4-FFF2-40B4-BE49-F238E27FC236}">
                <a16:creationId xmlns:a16="http://schemas.microsoft.com/office/drawing/2014/main" id="{A768D802-5482-1FD3-5638-A1DAF10E7B61}"/>
              </a:ext>
            </a:extLst>
          </p:cNvPr>
          <p:cNvSpPr txBox="1"/>
          <p:nvPr/>
        </p:nvSpPr>
        <p:spPr>
          <a:xfrm>
            <a:off x="1152524" y="3817620"/>
            <a:ext cx="9886950" cy="1938992"/>
          </a:xfrm>
          <a:prstGeom prst="rect">
            <a:avLst/>
          </a:prstGeom>
          <a:noFill/>
        </p:spPr>
        <p:txBody>
          <a:bodyPr wrap="square" rtlCol="0">
            <a:spAutoFit/>
          </a:bodyPr>
          <a:lstStyle/>
          <a:p>
            <a:pPr algn="ctr"/>
            <a:r>
              <a:rPr lang="en-US" sz="2400" dirty="0"/>
              <a:t>Register now to join us for the remaining Town Hall programs</a:t>
            </a:r>
          </a:p>
          <a:p>
            <a:pPr algn="ctr"/>
            <a:endParaRPr lang="en-US" sz="2400" dirty="0"/>
          </a:p>
          <a:p>
            <a:pPr algn="ctr"/>
            <a:r>
              <a:rPr lang="en-US" sz="2400" dirty="0"/>
              <a:t>Sept. 15  |  Oct. 20  |  Dec. 15</a:t>
            </a:r>
          </a:p>
          <a:p>
            <a:pPr algn="ctr"/>
            <a:endParaRPr lang="en-US" sz="2400" dirty="0"/>
          </a:p>
          <a:p>
            <a:pPr algn="ctr"/>
            <a:r>
              <a:rPr lang="en-US" sz="2400" dirty="0">
                <a:hlinkClick r:id="rId3"/>
              </a:rPr>
              <a:t>www.ohiocpa.com/mylearning</a:t>
            </a:r>
            <a:endParaRPr lang="en-US" sz="2400" dirty="0"/>
          </a:p>
        </p:txBody>
      </p:sp>
      <p:grpSp>
        <p:nvGrpSpPr>
          <p:cNvPr id="12" name="Group 11">
            <a:extLst>
              <a:ext uri="{FF2B5EF4-FFF2-40B4-BE49-F238E27FC236}">
                <a16:creationId xmlns:a16="http://schemas.microsoft.com/office/drawing/2014/main" id="{B86E3A3F-9A82-560E-C0E3-1829FB3514BB}"/>
              </a:ext>
            </a:extLst>
          </p:cNvPr>
          <p:cNvGrpSpPr/>
          <p:nvPr/>
        </p:nvGrpSpPr>
        <p:grpSpPr>
          <a:xfrm>
            <a:off x="-2881" y="451753"/>
            <a:ext cx="147945" cy="1264402"/>
            <a:chOff x="35333" y="451753"/>
            <a:chExt cx="147945" cy="1264402"/>
          </a:xfrm>
        </p:grpSpPr>
        <p:sp>
          <p:nvSpPr>
            <p:cNvPr id="9" name="Rectangle 8">
              <a:extLst>
                <a:ext uri="{FF2B5EF4-FFF2-40B4-BE49-F238E27FC236}">
                  <a16:creationId xmlns:a16="http://schemas.microsoft.com/office/drawing/2014/main" id="{E9DC7996-EAEF-FE96-B307-6E3145E402BE}"/>
                </a:ext>
              </a:extLst>
            </p:cNvPr>
            <p:cNvSpPr/>
            <p:nvPr/>
          </p:nvSpPr>
          <p:spPr>
            <a:xfrm>
              <a:off x="35759" y="451753"/>
              <a:ext cx="147519"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0B2C2A-54B7-B8B2-65ED-339A1E43A245}"/>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84F2A8-A7BD-F0D3-1A13-01D3F6B59C2A}"/>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8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CF954F-ABAE-D219-91E0-5480C3BC842A}"/>
              </a:ext>
            </a:extLst>
          </p:cNvPr>
          <p:cNvSpPr txBox="1"/>
          <p:nvPr/>
        </p:nvSpPr>
        <p:spPr>
          <a:xfrm>
            <a:off x="1182414" y="3665482"/>
            <a:ext cx="9800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Join us for Advocacy in Action</a:t>
            </a:r>
          </a:p>
        </p:txBody>
      </p:sp>
      <p:pic>
        <p:nvPicPr>
          <p:cNvPr id="6" name="Picture 6">
            <a:extLst>
              <a:ext uri="{FF2B5EF4-FFF2-40B4-BE49-F238E27FC236}">
                <a16:creationId xmlns:a16="http://schemas.microsoft.com/office/drawing/2014/main" id="{D8B70846-C738-2DC5-55A2-EF518FFD0939}"/>
              </a:ext>
            </a:extLst>
          </p:cNvPr>
          <p:cNvPicPr>
            <a:picLocks noChangeAspect="1"/>
          </p:cNvPicPr>
          <p:nvPr/>
        </p:nvPicPr>
        <p:blipFill rotWithShape="1">
          <a:blip r:embed="rId3"/>
          <a:srcRect l="-19" t="1309" r="-101"/>
          <a:stretch/>
        </p:blipFill>
        <p:spPr>
          <a:xfrm>
            <a:off x="0" y="197366"/>
            <a:ext cx="12243395" cy="5309573"/>
          </a:xfrm>
          <a:prstGeom prst="rect">
            <a:avLst/>
          </a:prstGeom>
        </p:spPr>
      </p:pic>
      <p:sp>
        <p:nvSpPr>
          <p:cNvPr id="7" name="TextBox 6">
            <a:extLst>
              <a:ext uri="{FF2B5EF4-FFF2-40B4-BE49-F238E27FC236}">
                <a16:creationId xmlns:a16="http://schemas.microsoft.com/office/drawing/2014/main" id="{4A2F1B2C-EE72-686B-01A3-A1C7F1A9CAA1}"/>
              </a:ext>
            </a:extLst>
          </p:cNvPr>
          <p:cNvSpPr txBox="1"/>
          <p:nvPr/>
        </p:nvSpPr>
        <p:spPr>
          <a:xfrm>
            <a:off x="779516" y="546320"/>
            <a:ext cx="56755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3F1E4E"/>
                </a:solidFill>
                <a:cs typeface="Arial"/>
              </a:rPr>
              <a:t>Explore the value of your voice &amp; vote</a:t>
            </a:r>
          </a:p>
        </p:txBody>
      </p:sp>
      <p:sp>
        <p:nvSpPr>
          <p:cNvPr id="2" name="TextBox 1">
            <a:extLst>
              <a:ext uri="{FF2B5EF4-FFF2-40B4-BE49-F238E27FC236}">
                <a16:creationId xmlns:a16="http://schemas.microsoft.com/office/drawing/2014/main" id="{A0F5979C-584B-CA3A-08B4-D2AC94D06C34}"/>
              </a:ext>
            </a:extLst>
          </p:cNvPr>
          <p:cNvSpPr txBox="1"/>
          <p:nvPr/>
        </p:nvSpPr>
        <p:spPr>
          <a:xfrm>
            <a:off x="779516" y="3547431"/>
            <a:ext cx="5224677" cy="461665"/>
          </a:xfrm>
          <a:prstGeom prst="rect">
            <a:avLst/>
          </a:prstGeom>
          <a:noFill/>
        </p:spPr>
        <p:txBody>
          <a:bodyPr wrap="square" rtlCol="0">
            <a:spAutoFit/>
          </a:bodyPr>
          <a:lstStyle/>
          <a:p>
            <a:r>
              <a:rPr lang="en-US" sz="2400" b="1" dirty="0"/>
              <a:t>Sept. 30, 2022 | 9:00 a.m. to Noon</a:t>
            </a:r>
          </a:p>
        </p:txBody>
      </p:sp>
      <p:sp>
        <p:nvSpPr>
          <p:cNvPr id="3" name="Rectangle 2">
            <a:extLst>
              <a:ext uri="{FF2B5EF4-FFF2-40B4-BE49-F238E27FC236}">
                <a16:creationId xmlns:a16="http://schemas.microsoft.com/office/drawing/2014/main" id="{96C9C04E-716E-36A8-321F-ECBF09700B64}"/>
              </a:ext>
            </a:extLst>
          </p:cNvPr>
          <p:cNvSpPr/>
          <p:nvPr/>
        </p:nvSpPr>
        <p:spPr>
          <a:xfrm>
            <a:off x="0" y="5506939"/>
            <a:ext cx="12192000" cy="1153695"/>
          </a:xfrm>
          <a:prstGeom prst="rect">
            <a:avLst/>
          </a:prstGeom>
          <a:solidFill>
            <a:srgbClr val="CAD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0B33F92-F7C2-3D7C-A308-33F0D1E5207A}"/>
              </a:ext>
            </a:extLst>
          </p:cNvPr>
          <p:cNvSpPr txBox="1"/>
          <p:nvPr/>
        </p:nvSpPr>
        <p:spPr>
          <a:xfrm>
            <a:off x="1182414" y="5850015"/>
            <a:ext cx="5896706" cy="461665"/>
          </a:xfrm>
          <a:prstGeom prst="rect">
            <a:avLst/>
          </a:prstGeom>
          <a:noFill/>
        </p:spPr>
        <p:txBody>
          <a:bodyPr wrap="square" rtlCol="0">
            <a:spAutoFit/>
          </a:bodyPr>
          <a:lstStyle/>
          <a:p>
            <a:r>
              <a:rPr lang="en-US" sz="2400" dirty="0"/>
              <a:t>For more information and to register, visit: </a:t>
            </a:r>
          </a:p>
        </p:txBody>
      </p:sp>
      <p:grpSp>
        <p:nvGrpSpPr>
          <p:cNvPr id="10" name="Group 9">
            <a:extLst>
              <a:ext uri="{FF2B5EF4-FFF2-40B4-BE49-F238E27FC236}">
                <a16:creationId xmlns:a16="http://schemas.microsoft.com/office/drawing/2014/main" id="{5BEB8339-920A-6CA4-2DD2-60303F247539}"/>
              </a:ext>
            </a:extLst>
          </p:cNvPr>
          <p:cNvGrpSpPr/>
          <p:nvPr/>
        </p:nvGrpSpPr>
        <p:grpSpPr>
          <a:xfrm>
            <a:off x="6465848" y="5780881"/>
            <a:ext cx="4863101" cy="583894"/>
            <a:chOff x="5533150" y="5791839"/>
            <a:chExt cx="4863101" cy="583894"/>
          </a:xfrm>
        </p:grpSpPr>
        <p:sp>
          <p:nvSpPr>
            <p:cNvPr id="8" name="Rectangle: Rounded Corners 7">
              <a:extLst>
                <a:ext uri="{FF2B5EF4-FFF2-40B4-BE49-F238E27FC236}">
                  <a16:creationId xmlns:a16="http://schemas.microsoft.com/office/drawing/2014/main" id="{F81095A0-8DBB-3244-4408-F02566E5412B}"/>
                </a:ext>
              </a:extLst>
            </p:cNvPr>
            <p:cNvSpPr/>
            <p:nvPr/>
          </p:nvSpPr>
          <p:spPr>
            <a:xfrm>
              <a:off x="6146422" y="5791839"/>
              <a:ext cx="3636556" cy="583894"/>
            </a:xfrm>
            <a:prstGeom prst="roundRect">
              <a:avLst/>
            </a:prstGeom>
            <a:solidFill>
              <a:srgbClr val="246E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3BBF8C-DAF0-F3C3-28E2-5E4002611633}"/>
                </a:ext>
              </a:extLst>
            </p:cNvPr>
            <p:cNvSpPr txBox="1"/>
            <p:nvPr/>
          </p:nvSpPr>
          <p:spPr>
            <a:xfrm>
              <a:off x="5533150" y="5860973"/>
              <a:ext cx="4863101" cy="461665"/>
            </a:xfrm>
            <a:prstGeom prst="rect">
              <a:avLst/>
            </a:prstGeom>
            <a:noFill/>
          </p:spPr>
          <p:txBody>
            <a:bodyPr wrap="square" rtlCol="0">
              <a:spAutoFit/>
            </a:bodyPr>
            <a:lstStyle/>
            <a:p>
              <a:pPr algn="ctr"/>
              <a:r>
                <a:rPr lang="en-US" sz="2400" b="1" dirty="0">
                  <a:solidFill>
                    <a:schemeClr val="bg1"/>
                  </a:solidFill>
                </a:rPr>
                <a:t>www.ohiocpa.com/AIA</a:t>
              </a:r>
            </a:p>
          </p:txBody>
        </p:sp>
      </p:grpSp>
    </p:spTree>
    <p:extLst>
      <p:ext uri="{BB962C8B-B14F-4D97-AF65-F5344CB8AC3E}">
        <p14:creationId xmlns:p14="http://schemas.microsoft.com/office/powerpoint/2010/main" val="3245120965"/>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462D68-EB10-FB38-8DC8-0C8404FF2CAA}"/>
              </a:ext>
            </a:extLst>
          </p:cNvPr>
          <p:cNvPicPr>
            <a:picLocks noChangeAspect="1"/>
          </p:cNvPicPr>
          <p:nvPr/>
        </p:nvPicPr>
        <p:blipFill rotWithShape="1">
          <a:blip r:embed="rId2"/>
          <a:srcRect t="13297" b="7734"/>
          <a:stretch/>
        </p:blipFill>
        <p:spPr>
          <a:xfrm>
            <a:off x="-7620" y="83062"/>
            <a:ext cx="12199620" cy="4436044"/>
          </a:xfrm>
          <a:prstGeom prst="rect">
            <a:avLst/>
          </a:prstGeom>
        </p:spPr>
      </p:pic>
      <p:grpSp>
        <p:nvGrpSpPr>
          <p:cNvPr id="9" name="Group 8">
            <a:extLst>
              <a:ext uri="{FF2B5EF4-FFF2-40B4-BE49-F238E27FC236}">
                <a16:creationId xmlns:a16="http://schemas.microsoft.com/office/drawing/2014/main" id="{AC7227B6-E0E9-D80C-A81A-83E6AD0809F3}"/>
              </a:ext>
            </a:extLst>
          </p:cNvPr>
          <p:cNvGrpSpPr/>
          <p:nvPr/>
        </p:nvGrpSpPr>
        <p:grpSpPr>
          <a:xfrm>
            <a:off x="483870" y="4697730"/>
            <a:ext cx="11216640" cy="1754326"/>
            <a:chOff x="582930" y="4842510"/>
            <a:chExt cx="11216640" cy="1754326"/>
          </a:xfrm>
        </p:grpSpPr>
        <p:sp>
          <p:nvSpPr>
            <p:cNvPr id="5" name="TextBox 4">
              <a:extLst>
                <a:ext uri="{FF2B5EF4-FFF2-40B4-BE49-F238E27FC236}">
                  <a16:creationId xmlns:a16="http://schemas.microsoft.com/office/drawing/2014/main" id="{98DBF2E3-11D1-1816-73FF-4CFB2134C256}"/>
                </a:ext>
              </a:extLst>
            </p:cNvPr>
            <p:cNvSpPr txBox="1"/>
            <p:nvPr/>
          </p:nvSpPr>
          <p:spPr>
            <a:xfrm>
              <a:off x="582930" y="4842510"/>
              <a:ext cx="33680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The Impact of ESG</a:t>
              </a:r>
              <a:r>
                <a:rPr lang="en-US" dirty="0">
                  <a:cs typeface="Arial"/>
                </a:rPr>
                <a:t> Matters on Financial Reporting &amp; Audits</a:t>
              </a:r>
            </a:p>
            <a:p>
              <a:endParaRPr lang="en-US" dirty="0">
                <a:cs typeface="Arial"/>
              </a:endParaRPr>
            </a:p>
            <a:p>
              <a:r>
                <a:rPr lang="en-US" dirty="0">
                  <a:cs typeface="Arial"/>
                </a:rPr>
                <a:t>Aug. 31 | 4 p.m. to 6 p.m.</a:t>
              </a:r>
            </a:p>
          </p:txBody>
        </p:sp>
        <p:sp>
          <p:nvSpPr>
            <p:cNvPr id="6" name="TextBox 5">
              <a:extLst>
                <a:ext uri="{FF2B5EF4-FFF2-40B4-BE49-F238E27FC236}">
                  <a16:creationId xmlns:a16="http://schemas.microsoft.com/office/drawing/2014/main" id="{3A89B031-6D01-941D-33EE-A5ED9C523F3D}"/>
                </a:ext>
              </a:extLst>
            </p:cNvPr>
            <p:cNvSpPr txBox="1"/>
            <p:nvPr/>
          </p:nvSpPr>
          <p:spPr>
            <a:xfrm>
              <a:off x="4697730" y="4842510"/>
              <a:ext cx="33299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The Rising Tide of ESG</a:t>
              </a:r>
              <a:r>
                <a:rPr lang="en-US" dirty="0">
                  <a:cs typeface="Arial"/>
                </a:rPr>
                <a:t>: Trends &amp; Integration</a:t>
              </a:r>
            </a:p>
            <a:p>
              <a:endParaRPr lang="en-US" dirty="0">
                <a:cs typeface="Arial"/>
              </a:endParaRPr>
            </a:p>
            <a:p>
              <a:r>
                <a:rPr lang="en-US" dirty="0">
                  <a:cs typeface="Arial"/>
                </a:rPr>
                <a:t>Complimentary On-Demand</a:t>
              </a:r>
            </a:p>
          </p:txBody>
        </p:sp>
        <p:sp>
          <p:nvSpPr>
            <p:cNvPr id="7" name="TextBox 6">
              <a:extLst>
                <a:ext uri="{FF2B5EF4-FFF2-40B4-BE49-F238E27FC236}">
                  <a16:creationId xmlns:a16="http://schemas.microsoft.com/office/drawing/2014/main" id="{EC066D75-AA30-CCE7-EAC9-B298B27FCB02}"/>
                </a:ext>
              </a:extLst>
            </p:cNvPr>
            <p:cNvSpPr txBox="1"/>
            <p:nvPr/>
          </p:nvSpPr>
          <p:spPr>
            <a:xfrm>
              <a:off x="8995410" y="4842510"/>
              <a:ext cx="280416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Advisory Services </a:t>
              </a:r>
              <a:r>
                <a:rPr lang="en-US" dirty="0">
                  <a:cs typeface="Arial"/>
                </a:rPr>
                <a:t>Virtual Conference </a:t>
              </a:r>
              <a:endParaRPr lang="en-US"/>
            </a:p>
            <a:p>
              <a:endParaRPr lang="en-US" dirty="0">
                <a:cs typeface="Arial"/>
              </a:endParaRPr>
            </a:p>
            <a:p>
              <a:r>
                <a:rPr lang="en-US" dirty="0">
                  <a:cs typeface="Arial"/>
                </a:rPr>
                <a:t>Sept. 21, 2022 | </a:t>
              </a:r>
            </a:p>
            <a:p>
              <a:endParaRPr lang="en-US" dirty="0">
                <a:cs typeface="Arial"/>
              </a:endParaRPr>
            </a:p>
            <a:p>
              <a:endParaRPr lang="en-US" dirty="0">
                <a:cs typeface="Arial"/>
              </a:endParaRPr>
            </a:p>
          </p:txBody>
        </p:sp>
      </p:grpSp>
      <p:grpSp>
        <p:nvGrpSpPr>
          <p:cNvPr id="11" name="Group 10">
            <a:extLst>
              <a:ext uri="{FF2B5EF4-FFF2-40B4-BE49-F238E27FC236}">
                <a16:creationId xmlns:a16="http://schemas.microsoft.com/office/drawing/2014/main" id="{E2E2DA8F-C6E2-2C64-BCA3-F7991BE81049}"/>
              </a:ext>
            </a:extLst>
          </p:cNvPr>
          <p:cNvGrpSpPr/>
          <p:nvPr/>
        </p:nvGrpSpPr>
        <p:grpSpPr>
          <a:xfrm>
            <a:off x="3747135" y="6094095"/>
            <a:ext cx="4930140" cy="502920"/>
            <a:chOff x="3747135" y="6094095"/>
            <a:chExt cx="4930140" cy="502920"/>
          </a:xfrm>
        </p:grpSpPr>
        <p:sp>
          <p:nvSpPr>
            <p:cNvPr id="8" name="Rectangle: Rounded Corners 7">
              <a:extLst>
                <a:ext uri="{FF2B5EF4-FFF2-40B4-BE49-F238E27FC236}">
                  <a16:creationId xmlns:a16="http://schemas.microsoft.com/office/drawing/2014/main" id="{273D246D-0985-EC14-305F-D245264E4458}"/>
                </a:ext>
              </a:extLst>
            </p:cNvPr>
            <p:cNvSpPr/>
            <p:nvPr/>
          </p:nvSpPr>
          <p:spPr>
            <a:xfrm>
              <a:off x="3747135" y="6094095"/>
              <a:ext cx="4930140" cy="502920"/>
            </a:xfrm>
            <a:prstGeom prst="round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0672A4D-034E-3806-1784-B7AB50580CC8}"/>
                </a:ext>
              </a:extLst>
            </p:cNvPr>
            <p:cNvSpPr txBox="1"/>
            <p:nvPr/>
          </p:nvSpPr>
          <p:spPr>
            <a:xfrm>
              <a:off x="4419599" y="6111240"/>
              <a:ext cx="35852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solidFill>
                    <a:schemeClr val="bg1"/>
                  </a:solidFill>
                  <a:ea typeface="+mn-lt"/>
                  <a:cs typeface="+mn-lt"/>
                </a:rPr>
                <a:t>https://my.ohiocpa.com</a:t>
              </a:r>
              <a:endParaRPr lang="en-US" sz="2400" b="1">
                <a:solidFill>
                  <a:schemeClr val="bg1"/>
                </a:solidFill>
                <a:cs typeface="Arial"/>
              </a:endParaRPr>
            </a:p>
          </p:txBody>
        </p:sp>
      </p:grpSp>
    </p:spTree>
    <p:extLst>
      <p:ext uri="{BB962C8B-B14F-4D97-AF65-F5344CB8AC3E}">
        <p14:creationId xmlns:p14="http://schemas.microsoft.com/office/powerpoint/2010/main" val="138575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DEAAD1-A038-C0B1-BB90-347F7E0C811B}"/>
              </a:ext>
            </a:extLst>
          </p:cNvPr>
          <p:cNvSpPr txBox="1"/>
          <p:nvPr/>
        </p:nvSpPr>
        <p:spPr>
          <a:xfrm>
            <a:off x="4759286" y="4627084"/>
            <a:ext cx="7146275" cy="1508105"/>
          </a:xfrm>
          <a:prstGeom prst="rect">
            <a:avLst/>
          </a:prstGeom>
          <a:noFill/>
        </p:spPr>
        <p:txBody>
          <a:bodyPr wrap="square" rtlCol="0">
            <a:spAutoFit/>
          </a:bodyPr>
          <a:lstStyle/>
          <a:p>
            <a:pPr algn="r"/>
            <a:r>
              <a:rPr lang="en-US" sz="4400" b="1" i="0" u="none" strike="noStrike" dirty="0">
                <a:solidFill>
                  <a:srgbClr val="FFFFFF"/>
                </a:solidFill>
                <a:effectLst/>
                <a:latin typeface="Arial" panose="020B0604020202020204" pitchFamily="34" charset="0"/>
              </a:rPr>
              <a:t>OSCPA TOWN HALL</a:t>
            </a:r>
            <a:endParaRPr lang="en-US" sz="2400" b="1" i="0" u="none" strike="noStrike" dirty="0">
              <a:solidFill>
                <a:srgbClr val="FFFFFF"/>
              </a:solidFill>
              <a:effectLst/>
              <a:latin typeface="Arial" panose="020B0604020202020204" pitchFamily="34" charset="0"/>
            </a:endParaRPr>
          </a:p>
          <a:p>
            <a:pPr algn="r"/>
            <a:r>
              <a:rPr lang="en-US" sz="2400" b="0" i="0" dirty="0">
                <a:solidFill>
                  <a:srgbClr val="000000"/>
                </a:solidFill>
                <a:effectLst/>
                <a:latin typeface="Arial" panose="020B0604020202020204" pitchFamily="34" charset="0"/>
              </a:rPr>
              <a:t>​</a:t>
            </a:r>
            <a:br>
              <a:rPr lang="en-US" sz="2400" b="0" i="0" dirty="0">
                <a:solidFill>
                  <a:srgbClr val="000000"/>
                </a:solidFill>
                <a:effectLst/>
                <a:latin typeface="Arial" panose="020B0604020202020204" pitchFamily="34" charset="0"/>
              </a:rPr>
            </a:br>
            <a:r>
              <a:rPr lang="en-US" sz="2400" b="0" i="0" u="none" strike="noStrike" dirty="0">
                <a:solidFill>
                  <a:srgbClr val="FFFFFF"/>
                </a:solidFill>
                <a:effectLst/>
                <a:latin typeface="Arial" panose="020B0604020202020204" pitchFamily="34" charset="0"/>
              </a:rPr>
              <a:t>Transforming the State of Business...Together</a:t>
            </a:r>
            <a:r>
              <a:rPr lang="en-US" sz="2400" b="0" i="0" dirty="0">
                <a:solidFill>
                  <a:srgbClr val="000000"/>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114285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2022 WWW DELL AMY HENRY TOWN HALL VERS FIN">
            <a:hlinkClick r:id="" action="ppaction://media"/>
            <a:extLst>
              <a:ext uri="{FF2B5EF4-FFF2-40B4-BE49-F238E27FC236}">
                <a16:creationId xmlns:a16="http://schemas.microsoft.com/office/drawing/2014/main" id="{6EA316FD-5B00-41EC-A71C-3899CF41685B}"/>
              </a:ext>
            </a:extLst>
          </p:cNvPr>
          <p:cNvPicPr>
            <a:picLocks noGrp="1" noRot="1" noChangeAspect="1"/>
          </p:cNvPicPr>
          <p:nvPr>
            <p:ph idx="1"/>
            <a:videoFile r:link="rId1"/>
          </p:nvPr>
        </p:nvPicPr>
        <p:blipFill>
          <a:blip r:embed="rId4"/>
          <a:stretch>
            <a:fillRect/>
          </a:stretch>
        </p:blipFill>
        <p:spPr>
          <a:xfrm>
            <a:off x="2869325" y="846129"/>
            <a:ext cx="6132597" cy="4586116"/>
          </a:xfrm>
        </p:spPr>
      </p:pic>
      <p:sp>
        <p:nvSpPr>
          <p:cNvPr id="5" name="Title 1">
            <a:extLst>
              <a:ext uri="{FF2B5EF4-FFF2-40B4-BE49-F238E27FC236}">
                <a16:creationId xmlns:a16="http://schemas.microsoft.com/office/drawing/2014/main" id="{209A9EFE-D7BA-4EAE-BBA2-408AC74A4B84}"/>
              </a:ext>
            </a:extLst>
          </p:cNvPr>
          <p:cNvSpPr txBox="1">
            <a:spLocks/>
          </p:cNvSpPr>
          <p:nvPr/>
        </p:nvSpPr>
        <p:spPr>
          <a:xfrm>
            <a:off x="-1284" y="-3295"/>
            <a:ext cx="12192000" cy="928215"/>
          </a:xfrm>
          <a:prstGeom prst="rect">
            <a:avLst/>
          </a:prstGeom>
        </p:spPr>
        <p:txBody>
          <a:bodyPr vert="horz" lIns="91440" tIns="45720" rIns="91440" bIns="0" rtlCol="0" anchor="ctr">
            <a:noAutofit/>
          </a:bodyPr>
          <a:lstStyle>
            <a:lvl1pPr algn="l" defTabSz="914400" rtl="0" eaLnBrk="1" latinLnBrk="0" hangingPunct="1">
              <a:lnSpc>
                <a:spcPts val="2940"/>
              </a:lnSpc>
              <a:spcBef>
                <a:spcPct val="0"/>
              </a:spcBef>
              <a:buNone/>
              <a:defRPr sz="3200" b="1" kern="1200" cap="all" baseline="0">
                <a:solidFill>
                  <a:schemeClr val="accent4"/>
                </a:solidFill>
                <a:latin typeface="+mj-lt"/>
                <a:ea typeface="+mj-ea"/>
                <a:cs typeface="+mj-cs"/>
              </a:defRPr>
            </a:lvl1pPr>
          </a:lstStyle>
          <a:p>
            <a:pPr algn="ctr"/>
            <a:r>
              <a:rPr lang="en-US"/>
              <a:t>Thank you to our sponsor</a:t>
            </a:r>
          </a:p>
        </p:txBody>
      </p:sp>
      <p:sp>
        <p:nvSpPr>
          <p:cNvPr id="4" name="TextBox 3">
            <a:extLst>
              <a:ext uri="{FF2B5EF4-FFF2-40B4-BE49-F238E27FC236}">
                <a16:creationId xmlns:a16="http://schemas.microsoft.com/office/drawing/2014/main" id="{E3EE0B20-AEF4-4547-8713-BAA58742856B}"/>
              </a:ext>
            </a:extLst>
          </p:cNvPr>
          <p:cNvSpPr txBox="1"/>
          <p:nvPr/>
        </p:nvSpPr>
        <p:spPr>
          <a:xfrm>
            <a:off x="1835723" y="5450672"/>
            <a:ext cx="8199799" cy="830997"/>
          </a:xfrm>
          <a:prstGeom prst="rect">
            <a:avLst/>
          </a:prstGeom>
          <a:noFill/>
        </p:spPr>
        <p:txBody>
          <a:bodyPr wrap="square" lIns="91440" tIns="45720" rIns="91440" bIns="45720" rtlCol="0" anchor="t">
            <a:spAutoFit/>
          </a:bodyPr>
          <a:lstStyle/>
          <a:p>
            <a:pPr algn="ctr"/>
            <a:r>
              <a:rPr lang="en-US" sz="2400"/>
              <a:t>Visit </a:t>
            </a:r>
            <a:r>
              <a:rPr lang="en-US" sz="2400">
                <a:hlinkClick r:id="rId5"/>
              </a:rPr>
              <a:t>ohiocpa.com/</a:t>
            </a:r>
            <a:r>
              <a:rPr lang="en-US" sz="2400" err="1">
                <a:hlinkClick r:id="rId5"/>
              </a:rPr>
              <a:t>myperks</a:t>
            </a:r>
            <a:r>
              <a:rPr lang="en-US" sz="2400">
                <a:hlinkClick r:id="rId5"/>
              </a:rPr>
              <a:t> </a:t>
            </a:r>
            <a:r>
              <a:rPr lang="en-US" sz="2400"/>
              <a:t>to view exclusive member savings on Dell products.</a:t>
            </a:r>
            <a:endParaRPr lang="en-US"/>
          </a:p>
        </p:txBody>
      </p:sp>
      <p:grpSp>
        <p:nvGrpSpPr>
          <p:cNvPr id="3" name="Group 2">
            <a:extLst>
              <a:ext uri="{FF2B5EF4-FFF2-40B4-BE49-F238E27FC236}">
                <a16:creationId xmlns:a16="http://schemas.microsoft.com/office/drawing/2014/main" id="{728E1324-4303-10CD-5FFE-33BE44AC5D39}"/>
              </a:ext>
            </a:extLst>
          </p:cNvPr>
          <p:cNvGrpSpPr/>
          <p:nvPr/>
        </p:nvGrpSpPr>
        <p:grpSpPr>
          <a:xfrm>
            <a:off x="-8317" y="451753"/>
            <a:ext cx="153380" cy="1264402"/>
            <a:chOff x="29897" y="451753"/>
            <a:chExt cx="153380" cy="1264402"/>
          </a:xfrm>
        </p:grpSpPr>
        <p:sp>
          <p:nvSpPr>
            <p:cNvPr id="11" name="Rectangle 10">
              <a:extLst>
                <a:ext uri="{FF2B5EF4-FFF2-40B4-BE49-F238E27FC236}">
                  <a16:creationId xmlns:a16="http://schemas.microsoft.com/office/drawing/2014/main" id="{4F65AF10-5022-0FC8-8AA9-2D0E170051C1}"/>
                </a:ext>
              </a:extLst>
            </p:cNvPr>
            <p:cNvSpPr/>
            <p:nvPr/>
          </p:nvSpPr>
          <p:spPr>
            <a:xfrm>
              <a:off x="29897" y="451753"/>
              <a:ext cx="153380" cy="606751"/>
            </a:xfrm>
            <a:prstGeom prst="rect">
              <a:avLst/>
            </a:prstGeom>
            <a:solidFill>
              <a:srgbClr val="613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E166F2-76A8-3653-1800-9953B0436A1D}"/>
                </a:ext>
              </a:extLst>
            </p:cNvPr>
            <p:cNvSpPr/>
            <p:nvPr/>
          </p:nvSpPr>
          <p:spPr>
            <a:xfrm>
              <a:off x="35333" y="1051820"/>
              <a:ext cx="147519" cy="335691"/>
            </a:xfrm>
            <a:prstGeom prst="rect">
              <a:avLst/>
            </a:prstGeom>
            <a:solidFill>
              <a:srgbClr val="246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0FE368-A46F-D432-D231-BDFD20100F28}"/>
                </a:ext>
              </a:extLst>
            </p:cNvPr>
            <p:cNvSpPr/>
            <p:nvPr/>
          </p:nvSpPr>
          <p:spPr>
            <a:xfrm>
              <a:off x="35333" y="1380464"/>
              <a:ext cx="147519" cy="335691"/>
            </a:xfrm>
            <a:prstGeom prst="rect">
              <a:avLst/>
            </a:prstGeom>
            <a:solidFill>
              <a:srgbClr val="3B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1999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5F1A0B-CAD8-598D-ED70-B6FA6F26C9BB}"/>
              </a:ext>
            </a:extLst>
          </p:cNvPr>
          <p:cNvSpPr txBox="1"/>
          <p:nvPr/>
        </p:nvSpPr>
        <p:spPr>
          <a:xfrm>
            <a:off x="4759286" y="4627084"/>
            <a:ext cx="7146275" cy="1508105"/>
          </a:xfrm>
          <a:prstGeom prst="rect">
            <a:avLst/>
          </a:prstGeom>
          <a:noFill/>
        </p:spPr>
        <p:txBody>
          <a:bodyPr wrap="square" rtlCol="0">
            <a:spAutoFit/>
          </a:bodyPr>
          <a:lstStyle/>
          <a:p>
            <a:pPr algn="r"/>
            <a:r>
              <a:rPr lang="en-US" sz="4400" b="1" i="0" u="none" strike="noStrike" dirty="0">
                <a:solidFill>
                  <a:srgbClr val="FFFFFF"/>
                </a:solidFill>
                <a:effectLst/>
                <a:latin typeface="Arial" panose="020B0604020202020204" pitchFamily="34" charset="0"/>
              </a:rPr>
              <a:t>OSCPA TOWN HALL</a:t>
            </a:r>
            <a:endParaRPr lang="en-US" sz="2400" b="1" i="0" u="none" strike="noStrike" dirty="0">
              <a:solidFill>
                <a:srgbClr val="FFFFFF"/>
              </a:solidFill>
              <a:effectLst/>
              <a:latin typeface="Arial" panose="020B0604020202020204" pitchFamily="34" charset="0"/>
            </a:endParaRPr>
          </a:p>
          <a:p>
            <a:pPr algn="r"/>
            <a:r>
              <a:rPr lang="en-US" sz="2400" b="0" i="0" dirty="0">
                <a:solidFill>
                  <a:srgbClr val="000000"/>
                </a:solidFill>
                <a:effectLst/>
                <a:latin typeface="Arial" panose="020B0604020202020204" pitchFamily="34" charset="0"/>
              </a:rPr>
              <a:t>​</a:t>
            </a:r>
            <a:br>
              <a:rPr lang="en-US" sz="2400" b="0" i="0" dirty="0">
                <a:solidFill>
                  <a:srgbClr val="000000"/>
                </a:solidFill>
                <a:effectLst/>
                <a:latin typeface="Arial" panose="020B0604020202020204" pitchFamily="34" charset="0"/>
              </a:rPr>
            </a:br>
            <a:r>
              <a:rPr lang="en-US" sz="2400" b="0" i="0" u="none" strike="noStrike" dirty="0">
                <a:solidFill>
                  <a:srgbClr val="FFFFFF"/>
                </a:solidFill>
                <a:effectLst/>
                <a:latin typeface="Arial" panose="020B0604020202020204" pitchFamily="34" charset="0"/>
              </a:rPr>
              <a:t>Transforming the State of Business...Together</a:t>
            </a:r>
            <a:r>
              <a:rPr lang="en-US" sz="2400" b="0" i="0" dirty="0">
                <a:solidFill>
                  <a:srgbClr val="000000"/>
                </a:solidFill>
                <a:effectLst/>
                <a:latin typeface="Arial" panose="020B0604020202020204" pitchFamily="34" charset="0"/>
              </a:rPr>
              <a:t>​</a:t>
            </a:r>
            <a:endParaRPr lang="en-US" sz="2400" dirty="0"/>
          </a:p>
        </p:txBody>
      </p:sp>
    </p:spTree>
    <p:extLst>
      <p:ext uri="{BB962C8B-B14F-4D97-AF65-F5344CB8AC3E}">
        <p14:creationId xmlns:p14="http://schemas.microsoft.com/office/powerpoint/2010/main" val="344658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358C-9A62-234C-B0AC-E005BB61A50F}"/>
              </a:ext>
            </a:extLst>
          </p:cNvPr>
          <p:cNvSpPr>
            <a:spLocks noGrp="1"/>
          </p:cNvSpPr>
          <p:nvPr>
            <p:ph type="title"/>
          </p:nvPr>
        </p:nvSpPr>
        <p:spPr>
          <a:xfrm>
            <a:off x="1490383" y="1991385"/>
            <a:ext cx="9546325" cy="2387614"/>
          </a:xfrm>
        </p:spPr>
        <p:txBody>
          <a:bodyPr/>
          <a:lstStyle/>
          <a:p>
            <a:r>
              <a:rPr lang="en-US" sz="4200" dirty="0"/>
              <a:t>JAKE NIX, CPA, CISM, CISA</a:t>
            </a:r>
          </a:p>
        </p:txBody>
      </p:sp>
      <p:sp>
        <p:nvSpPr>
          <p:cNvPr id="3" name="Text Placeholder 2">
            <a:extLst>
              <a:ext uri="{FF2B5EF4-FFF2-40B4-BE49-F238E27FC236}">
                <a16:creationId xmlns:a16="http://schemas.microsoft.com/office/drawing/2014/main" id="{EF684AEE-0B57-8D46-B29C-A5092EF6F4FD}"/>
              </a:ext>
            </a:extLst>
          </p:cNvPr>
          <p:cNvSpPr>
            <a:spLocks noGrp="1"/>
          </p:cNvSpPr>
          <p:nvPr>
            <p:ph type="body" idx="1"/>
          </p:nvPr>
        </p:nvSpPr>
        <p:spPr>
          <a:xfrm>
            <a:off x="1490383" y="4557185"/>
            <a:ext cx="9334137" cy="988998"/>
          </a:xfrm>
        </p:spPr>
        <p:txBody>
          <a:bodyPr/>
          <a:lstStyle/>
          <a:p>
            <a:r>
              <a:rPr lang="en-US" cap="all" spc="600" dirty="0"/>
              <a:t>founder &amp; </a:t>
            </a:r>
            <a:r>
              <a:rPr lang="en-US" cap="all" spc="600" dirty="0" err="1"/>
              <a:t>ceo</a:t>
            </a:r>
            <a:endParaRPr lang="en-US" cap="all" spc="600" dirty="0"/>
          </a:p>
          <a:p>
            <a:r>
              <a:rPr lang="en-US" cap="all" spc="600" dirty="0" err="1"/>
              <a:t>riscpoint</a:t>
            </a:r>
            <a:endParaRPr lang="en-US" cap="all" spc="600" dirty="0"/>
          </a:p>
        </p:txBody>
      </p:sp>
      <p:pic>
        <p:nvPicPr>
          <p:cNvPr id="6" name="Picture 5" descr="A person smiling for the camera&#10;&#10;Description automatically generated with medium confidence">
            <a:extLst>
              <a:ext uri="{FF2B5EF4-FFF2-40B4-BE49-F238E27FC236}">
                <a16:creationId xmlns:a16="http://schemas.microsoft.com/office/drawing/2014/main" id="{DAC84326-9B4C-9B94-AB86-5289358AF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461" y="368801"/>
            <a:ext cx="3245168" cy="3245168"/>
          </a:xfrm>
          <a:prstGeom prst="rect">
            <a:avLst/>
          </a:prstGeom>
        </p:spPr>
      </p:pic>
    </p:spTree>
    <p:extLst>
      <p:ext uri="{BB962C8B-B14F-4D97-AF65-F5344CB8AC3E}">
        <p14:creationId xmlns:p14="http://schemas.microsoft.com/office/powerpoint/2010/main" val="274180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A3076B8-AA68-E70A-7E77-0D2469867B13}"/>
              </a:ext>
            </a:extLst>
          </p:cNvPr>
          <p:cNvGrpSpPr/>
          <p:nvPr/>
        </p:nvGrpSpPr>
        <p:grpSpPr>
          <a:xfrm>
            <a:off x="2418977" y="1225293"/>
            <a:ext cx="7354046" cy="338554"/>
            <a:chOff x="2264470" y="1718846"/>
            <a:chExt cx="7354046" cy="338554"/>
          </a:xfrm>
        </p:grpSpPr>
        <p:sp>
          <p:nvSpPr>
            <p:cNvPr id="10" name="TextBox 9">
              <a:extLst>
                <a:ext uri="{FF2B5EF4-FFF2-40B4-BE49-F238E27FC236}">
                  <a16:creationId xmlns:a16="http://schemas.microsoft.com/office/drawing/2014/main" id="{6B4686F0-0CC4-30E7-9523-2E1C110D7C76}"/>
                </a:ext>
              </a:extLst>
            </p:cNvPr>
            <p:cNvSpPr txBox="1"/>
            <p:nvPr/>
          </p:nvSpPr>
          <p:spPr>
            <a:xfrm>
              <a:off x="5041246" y="1718846"/>
              <a:ext cx="1800493" cy="338554"/>
            </a:xfrm>
            <a:prstGeom prst="rect">
              <a:avLst/>
            </a:prstGeom>
            <a:solidFill>
              <a:srgbClr val="63A945"/>
            </a:solidFill>
            <a:ln>
              <a:solidFill>
                <a:schemeClr val="bg2"/>
              </a:solidFill>
            </a:ln>
          </p:spPr>
          <p:txBody>
            <a:bodyPr wrap="non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spc="300">
                  <a:solidFill>
                    <a:schemeClr val="bg1"/>
                  </a:solidFill>
                </a:rPr>
                <a:t>QUICK POLL</a:t>
              </a:r>
              <a:endParaRPr lang="en-US">
                <a:ea typeface="+mn-ea"/>
                <a:cs typeface="+mn-cs"/>
              </a:endParaRPr>
            </a:p>
          </p:txBody>
        </p:sp>
        <p:cxnSp>
          <p:nvCxnSpPr>
            <p:cNvPr id="11" name="Straight Connector 10">
              <a:extLst>
                <a:ext uri="{FF2B5EF4-FFF2-40B4-BE49-F238E27FC236}">
                  <a16:creationId xmlns:a16="http://schemas.microsoft.com/office/drawing/2014/main" id="{B487AA36-B073-2E80-B104-ED63F4E2D246}"/>
                </a:ext>
              </a:extLst>
            </p:cNvPr>
            <p:cNvCxnSpPr>
              <a:cxnSpLocks/>
              <a:stCxn id="10" idx="1"/>
            </p:cNvCxnSpPr>
            <p:nvPr/>
          </p:nvCxnSpPr>
          <p:spPr>
            <a:xfrm flipH="1">
              <a:off x="2264470" y="1888123"/>
              <a:ext cx="27767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027083-132F-3965-8312-DE08937787D5}"/>
                </a:ext>
              </a:extLst>
            </p:cNvPr>
            <p:cNvCxnSpPr>
              <a:cxnSpLocks/>
              <a:endCxn id="10" idx="3"/>
            </p:cNvCxnSpPr>
            <p:nvPr/>
          </p:nvCxnSpPr>
          <p:spPr>
            <a:xfrm flipH="1">
              <a:off x="6841739" y="1888123"/>
              <a:ext cx="27767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A7FFAFB5-65A5-C9C2-4546-832BA3196166}"/>
              </a:ext>
            </a:extLst>
          </p:cNvPr>
          <p:cNvSpPr txBox="1"/>
          <p:nvPr/>
        </p:nvSpPr>
        <p:spPr>
          <a:xfrm>
            <a:off x="1024569" y="2016087"/>
            <a:ext cx="10122947" cy="2793842"/>
          </a:xfrm>
          <a:prstGeom prst="rect">
            <a:avLst/>
          </a:prstGeom>
          <a:noFill/>
        </p:spPr>
        <p:txBody>
          <a:bodyPr wrap="square" lIns="91440" tIns="45720" rIns="91440" bIns="45720" rtlCol="0" anchor="t">
            <a:spAutoFit/>
          </a:bodyPr>
          <a:lstStyle/>
          <a:p>
            <a:pPr marL="342900" indent="-342900">
              <a:lnSpc>
                <a:spcPct val="150000"/>
              </a:lnSpc>
              <a:buAutoNum type="arabicPeriod"/>
            </a:pPr>
            <a:r>
              <a:rPr lang="en-US" sz="2400" b="1" dirty="0">
                <a:cs typeface="Arial"/>
              </a:rPr>
              <a:t>Which of the following cyber risk area concerns you the most?</a:t>
            </a:r>
            <a:endParaRPr lang="en-US" sz="2400" b="1" dirty="0"/>
          </a:p>
          <a:p>
            <a:pPr marL="800100" lvl="1" indent="-342900">
              <a:lnSpc>
                <a:spcPct val="150000"/>
              </a:lnSpc>
              <a:buFont typeface="+mj-lt"/>
              <a:buAutoNum type="alphaLcPeriod"/>
            </a:pPr>
            <a:r>
              <a:rPr lang="en-US" sz="2400" b="1" dirty="0"/>
              <a:t>Ransomware event</a:t>
            </a:r>
            <a:endParaRPr lang="en-US" sz="2400" b="1" dirty="0">
              <a:cs typeface="Arial"/>
            </a:endParaRPr>
          </a:p>
          <a:p>
            <a:pPr marL="800100" lvl="1" indent="-342900">
              <a:lnSpc>
                <a:spcPct val="150000"/>
              </a:lnSpc>
              <a:buFont typeface="+mj-lt"/>
              <a:buAutoNum type="alphaLcPeriod"/>
            </a:pPr>
            <a:r>
              <a:rPr lang="en-US" sz="2400" b="1" dirty="0">
                <a:cs typeface="Arial"/>
              </a:rPr>
              <a:t>Inability to receive adequate cybersecurity/breach insurance</a:t>
            </a:r>
          </a:p>
          <a:p>
            <a:pPr marL="800100" lvl="1" indent="-342900">
              <a:lnSpc>
                <a:spcPct val="150000"/>
              </a:lnSpc>
              <a:buFont typeface="+mj-lt"/>
              <a:buAutoNum type="alphaLcPeriod"/>
            </a:pPr>
            <a:r>
              <a:rPr lang="en-US" sz="2400" b="1" dirty="0">
                <a:cs typeface="Arial"/>
              </a:rPr>
              <a:t>The expense of cybersecurity/breach insurance</a:t>
            </a:r>
          </a:p>
          <a:p>
            <a:pPr marL="800100" lvl="1" indent="-342900">
              <a:lnSpc>
                <a:spcPct val="150000"/>
              </a:lnSpc>
              <a:buFont typeface="+mj-lt"/>
              <a:buAutoNum type="alphaLcPeriod"/>
            </a:pPr>
            <a:r>
              <a:rPr lang="en-US" sz="2400" b="1" dirty="0"/>
              <a:t>Not fully understanding what a, b, and c mean for my business</a:t>
            </a:r>
            <a:endParaRPr lang="en-US" sz="2400" b="1" dirty="0">
              <a:cs typeface="Arial"/>
            </a:endParaRPr>
          </a:p>
        </p:txBody>
      </p:sp>
    </p:spTree>
    <p:extLst>
      <p:ext uri="{BB962C8B-B14F-4D97-AF65-F5344CB8AC3E}">
        <p14:creationId xmlns:p14="http://schemas.microsoft.com/office/powerpoint/2010/main" val="2352103281"/>
      </p:ext>
    </p:extLst>
  </p:cSld>
  <p:clrMapOvr>
    <a:masterClrMapping/>
  </p:clrMapOvr>
</p:sld>
</file>

<file path=ppt/theme/theme1.xml><?xml version="1.0" encoding="utf-8"?>
<a:theme xmlns:a="http://schemas.openxmlformats.org/drawingml/2006/main" name="1_Office Theme">
  <a:themeElements>
    <a:clrScheme name="OSCPA_2021">
      <a:dk1>
        <a:srgbClr val="000000"/>
      </a:dk1>
      <a:lt1>
        <a:srgbClr val="FFFFFF"/>
      </a:lt1>
      <a:dk2>
        <a:srgbClr val="000000"/>
      </a:dk2>
      <a:lt2>
        <a:srgbClr val="FFFFFF"/>
      </a:lt2>
      <a:accent1>
        <a:srgbClr val="A7E163"/>
      </a:accent1>
      <a:accent2>
        <a:srgbClr val="3BBFAB"/>
      </a:accent2>
      <a:accent3>
        <a:srgbClr val="246E9A"/>
      </a:accent3>
      <a:accent4>
        <a:srgbClr val="61366E"/>
      </a:accent4>
      <a:accent5>
        <a:srgbClr val="828282"/>
      </a:accent5>
      <a:accent6>
        <a:srgbClr val="282828"/>
      </a:accent6>
      <a:hlink>
        <a:srgbClr val="3BBFAB"/>
      </a:hlink>
      <a:folHlink>
        <a:srgbClr val="6136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NEW_2019_OSCPAs_RGB_BC_Palette">
      <a:dk1>
        <a:srgbClr val="000000"/>
      </a:dk1>
      <a:lt1>
        <a:srgbClr val="FFFFFF"/>
      </a:lt1>
      <a:dk2>
        <a:srgbClr val="000000"/>
      </a:dk2>
      <a:lt2>
        <a:srgbClr val="FFFFFF"/>
      </a:lt2>
      <a:accent1>
        <a:srgbClr val="A7E163"/>
      </a:accent1>
      <a:accent2>
        <a:srgbClr val="3BBFAB"/>
      </a:accent2>
      <a:accent3>
        <a:srgbClr val="246E9A"/>
      </a:accent3>
      <a:accent4>
        <a:srgbClr val="61366E"/>
      </a:accent4>
      <a:accent5>
        <a:srgbClr val="828282"/>
      </a:accent5>
      <a:accent6>
        <a:srgbClr val="282828"/>
      </a:accent6>
      <a:hlink>
        <a:srgbClr val="3BBFAB"/>
      </a:hlink>
      <a:folHlink>
        <a:srgbClr val="6136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EW_2019_OSCPAs_RGB_BC_Palette">
      <a:dk1>
        <a:srgbClr val="000000"/>
      </a:dk1>
      <a:lt1>
        <a:srgbClr val="FFFFFF"/>
      </a:lt1>
      <a:dk2>
        <a:srgbClr val="000000"/>
      </a:dk2>
      <a:lt2>
        <a:srgbClr val="FFFFFF"/>
      </a:lt2>
      <a:accent1>
        <a:srgbClr val="A7E163"/>
      </a:accent1>
      <a:accent2>
        <a:srgbClr val="3BBFAB"/>
      </a:accent2>
      <a:accent3>
        <a:srgbClr val="246E9A"/>
      </a:accent3>
      <a:accent4>
        <a:srgbClr val="61366E"/>
      </a:accent4>
      <a:accent5>
        <a:srgbClr val="828282"/>
      </a:accent5>
      <a:accent6>
        <a:srgbClr val="282828"/>
      </a:accent6>
      <a:hlink>
        <a:srgbClr val="3BBFAB"/>
      </a:hlink>
      <a:folHlink>
        <a:srgbClr val="6136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NEW_2019_OSCPAs_RGB_BC_Palette">
      <a:dk1>
        <a:srgbClr val="000000"/>
      </a:dk1>
      <a:lt1>
        <a:srgbClr val="FFFFFF"/>
      </a:lt1>
      <a:dk2>
        <a:srgbClr val="000000"/>
      </a:dk2>
      <a:lt2>
        <a:srgbClr val="FFFFFF"/>
      </a:lt2>
      <a:accent1>
        <a:srgbClr val="A7E163"/>
      </a:accent1>
      <a:accent2>
        <a:srgbClr val="3BBFAB"/>
      </a:accent2>
      <a:accent3>
        <a:srgbClr val="246E9A"/>
      </a:accent3>
      <a:accent4>
        <a:srgbClr val="61366E"/>
      </a:accent4>
      <a:accent5>
        <a:srgbClr val="828282"/>
      </a:accent5>
      <a:accent6>
        <a:srgbClr val="282828"/>
      </a:accent6>
      <a:hlink>
        <a:srgbClr val="3BBFAB"/>
      </a:hlink>
      <a:folHlink>
        <a:srgbClr val="6136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SCPA_PPT_TEMPLATE">
  <a:themeElements>
    <a:clrScheme name="NEW_2019_OSCPAs_RGB_BC_Palette">
      <a:dk1>
        <a:srgbClr val="000000"/>
      </a:dk1>
      <a:lt1>
        <a:srgbClr val="FFFFFF"/>
      </a:lt1>
      <a:dk2>
        <a:srgbClr val="000000"/>
      </a:dk2>
      <a:lt2>
        <a:srgbClr val="FFFFFF"/>
      </a:lt2>
      <a:accent1>
        <a:srgbClr val="A7E163"/>
      </a:accent1>
      <a:accent2>
        <a:srgbClr val="3BBFAB"/>
      </a:accent2>
      <a:accent3>
        <a:srgbClr val="246E9A"/>
      </a:accent3>
      <a:accent4>
        <a:srgbClr val="61366E"/>
      </a:accent4>
      <a:accent5>
        <a:srgbClr val="828282"/>
      </a:accent5>
      <a:accent6>
        <a:srgbClr val="282828"/>
      </a:accent6>
      <a:hlink>
        <a:srgbClr val="3BBFAB"/>
      </a:hlink>
      <a:folHlink>
        <a:srgbClr val="6136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8fdcd8-a3bc-4e06-9941-0eeec6c72366" xsi:nil="true"/>
    <lcf76f155ced4ddcb4097134ff3c332f xmlns="10c97249-1c9e-4bb2-9767-537a99be45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ABF9638ECC644991C918BA2BF61099" ma:contentTypeVersion="15" ma:contentTypeDescription="Create a new document." ma:contentTypeScope="" ma:versionID="a8cba904f21d302c78a98b148e8ff33b">
  <xsd:schema xmlns:xsd="http://www.w3.org/2001/XMLSchema" xmlns:xs="http://www.w3.org/2001/XMLSchema" xmlns:p="http://schemas.microsoft.com/office/2006/metadata/properties" xmlns:ns2="10c97249-1c9e-4bb2-9767-537a99be4529" xmlns:ns3="5f8fdcd8-a3bc-4e06-9941-0eeec6c72366" targetNamespace="http://schemas.microsoft.com/office/2006/metadata/properties" ma:root="true" ma:fieldsID="fb7ffc370ae3cf52fc105a886a864328" ns2:_="" ns3:_="">
    <xsd:import namespace="10c97249-1c9e-4bb2-9767-537a99be4529"/>
    <xsd:import namespace="5f8fdcd8-a3bc-4e06-9941-0eeec6c723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97249-1c9e-4bb2-9767-537a99be45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22b444d-5cfb-42bf-8107-685465eab9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8fdcd8-a3bc-4e06-9941-0eeec6c72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da47b9f-24d1-4ce7-b241-e67e74b43144}" ma:internalName="TaxCatchAll" ma:showField="CatchAllData" ma:web="5f8fdcd8-a3bc-4e06-9941-0eeec6c723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DE3BA-747A-4460-A952-C41C0C29C1DF}">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10c97249-1c9e-4bb2-9767-537a99be4529"/>
    <ds:schemaRef ds:uri="5f8fdcd8-a3bc-4e06-9941-0eeec6c72366"/>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C002A8-4932-444D-8AED-C6E41460633F}">
  <ds:schemaRefs>
    <ds:schemaRef ds:uri="10c97249-1c9e-4bb2-9767-537a99be4529"/>
    <ds:schemaRef ds:uri="5f8fdcd8-a3bc-4e06-9941-0eeec6c723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6448A1-12F2-4159-81B2-8E3042FCA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2611</Words>
  <Application>Microsoft Office PowerPoint</Application>
  <PresentationFormat>Widescreen</PresentationFormat>
  <Paragraphs>174</Paragraphs>
  <Slides>20</Slides>
  <Notes>19</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Arial</vt:lpstr>
      <vt:lpstr>Calibri</vt:lpstr>
      <vt:lpstr>Euphemia</vt:lpstr>
      <vt:lpstr>Gill Sans MT</vt:lpstr>
      <vt:lpstr>Helvetica Neue LT Std 57 Condensed</vt:lpstr>
      <vt:lpstr>Merriweather Sans</vt:lpstr>
      <vt:lpstr>NTR</vt:lpstr>
      <vt:lpstr>Open Sans</vt:lpstr>
      <vt:lpstr>System Font Regular</vt:lpstr>
      <vt:lpstr>1_Office Theme</vt:lpstr>
      <vt:lpstr>3_Office Theme</vt:lpstr>
      <vt:lpstr>Office Theme</vt:lpstr>
      <vt:lpstr>2_Office Theme</vt:lpstr>
      <vt:lpstr>OSCPA_PPT_TEMPLATE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JAKE NIX, CPA, CISM, CISA</vt:lpstr>
      <vt:lpstr>PowerPoint Presentation</vt:lpstr>
      <vt:lpstr>PowerPoint Presentation</vt:lpstr>
      <vt:lpstr>PowerPoint Presentation</vt:lpstr>
      <vt:lpstr>PowerPoint Presentation</vt:lpstr>
      <vt:lpstr>GOVERNMENT RELATIONS</vt:lpstr>
      <vt:lpstr>OSCPA 2022 Priorities</vt:lpstr>
      <vt:lpstr>Municipal Income Tax issues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McCann</dc:creator>
  <cp:lastModifiedBy>Suzanne McCann</cp:lastModifiedBy>
  <cp:revision>159</cp:revision>
  <dcterms:created xsi:type="dcterms:W3CDTF">2022-06-09T17:30:52Z</dcterms:created>
  <dcterms:modified xsi:type="dcterms:W3CDTF">2022-08-05T18:31:43Z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0x010100C5ABF9638ECC644991C918BA2BF61099</vt:lpwstr>
  </property>
  <property fmtid="{D5CDD505-2E9C-101B-9397-08002B2CF9AE}" pid="3" name="MediaServiceImageTags">
    <vt:lpwstr/>
  </property>
</Properties>
</file>